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5"/>
  </p:notesMasterIdLst>
  <p:handoutMasterIdLst>
    <p:handoutMasterId r:id="rId66"/>
  </p:handoutMasterIdLst>
  <p:sldIdLst>
    <p:sldId id="256" r:id="rId2"/>
    <p:sldId id="283" r:id="rId3"/>
    <p:sldId id="285" r:id="rId4"/>
    <p:sldId id="280" r:id="rId5"/>
    <p:sldId id="284" r:id="rId6"/>
    <p:sldId id="281" r:id="rId7"/>
    <p:sldId id="295" r:id="rId8"/>
    <p:sldId id="286" r:id="rId9"/>
    <p:sldId id="296" r:id="rId10"/>
    <p:sldId id="334" r:id="rId11"/>
    <p:sldId id="335" r:id="rId12"/>
    <p:sldId id="336" r:id="rId13"/>
    <p:sldId id="288" r:id="rId14"/>
    <p:sldId id="361" r:id="rId15"/>
    <p:sldId id="314" r:id="rId16"/>
    <p:sldId id="351" r:id="rId17"/>
    <p:sldId id="315" r:id="rId18"/>
    <p:sldId id="316" r:id="rId19"/>
    <p:sldId id="317" r:id="rId20"/>
    <p:sldId id="313" r:id="rId21"/>
    <p:sldId id="359" r:id="rId22"/>
    <p:sldId id="360" r:id="rId23"/>
    <p:sldId id="319" r:id="rId24"/>
    <p:sldId id="353" r:id="rId25"/>
    <p:sldId id="354" r:id="rId26"/>
    <p:sldId id="352" r:id="rId27"/>
    <p:sldId id="298" r:id="rId28"/>
    <p:sldId id="333" r:id="rId29"/>
    <p:sldId id="355" r:id="rId30"/>
    <p:sldId id="356" r:id="rId31"/>
    <p:sldId id="357" r:id="rId32"/>
    <p:sldId id="320" r:id="rId33"/>
    <p:sldId id="312" r:id="rId34"/>
    <p:sldId id="322" r:id="rId35"/>
    <p:sldId id="310" r:id="rId36"/>
    <p:sldId id="311" r:id="rId37"/>
    <p:sldId id="323" r:id="rId38"/>
    <p:sldId id="342" r:id="rId39"/>
    <p:sldId id="358" r:id="rId40"/>
    <p:sldId id="337" r:id="rId41"/>
    <p:sldId id="343" r:id="rId42"/>
    <p:sldId id="324" r:id="rId43"/>
    <p:sldId id="338" r:id="rId44"/>
    <p:sldId id="325" r:id="rId45"/>
    <p:sldId id="339" r:id="rId46"/>
    <p:sldId id="340" r:id="rId47"/>
    <p:sldId id="346" r:id="rId48"/>
    <p:sldId id="347" r:id="rId49"/>
    <p:sldId id="344" r:id="rId50"/>
    <p:sldId id="341" r:id="rId51"/>
    <p:sldId id="345" r:id="rId52"/>
    <p:sldId id="348" r:id="rId53"/>
    <p:sldId id="349" r:id="rId54"/>
    <p:sldId id="289" r:id="rId55"/>
    <p:sldId id="299" r:id="rId56"/>
    <p:sldId id="290" r:id="rId57"/>
    <p:sldId id="300" r:id="rId58"/>
    <p:sldId id="291" r:id="rId59"/>
    <p:sldId id="301" r:id="rId60"/>
    <p:sldId id="292" r:id="rId61"/>
    <p:sldId id="302" r:id="rId62"/>
    <p:sldId id="294" r:id="rId63"/>
    <p:sldId id="303" r:id="rId64"/>
  </p:sldIdLst>
  <p:sldSz cx="20104100" cy="11461750"/>
  <p:notesSz cx="20104100" cy="1146175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7">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49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42"/>
    <p:restoredTop sz="66541" autoAdjust="0"/>
  </p:normalViewPr>
  <p:slideViewPr>
    <p:cSldViewPr>
      <p:cViewPr>
        <p:scale>
          <a:sx n="33" d="100"/>
          <a:sy n="33" d="100"/>
        </p:scale>
        <p:origin x="1128" y="960"/>
      </p:cViewPr>
      <p:guideLst>
        <p:guide orient="horz" pos="2887"/>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8711777" cy="575078"/>
          </a:xfrm>
          <a:prstGeom prst="rect">
            <a:avLst/>
          </a:prstGeom>
        </p:spPr>
        <p:txBody>
          <a:bodyPr vert="horz" lIns="91440" tIns="45720" rIns="91440" bIns="45720" rtlCol="0"/>
          <a:lstStyle>
            <a:lvl1pPr algn="l">
              <a:defRPr sz="1505"/>
            </a:lvl1pPr>
          </a:lstStyle>
          <a:p>
            <a:endParaRPr lang="zh-CN" altLang="en-US"/>
          </a:p>
        </p:txBody>
      </p:sp>
      <p:sp>
        <p:nvSpPr>
          <p:cNvPr id="3" name="日期占位符 2"/>
          <p:cNvSpPr>
            <a:spLocks noGrp="1"/>
          </p:cNvSpPr>
          <p:nvPr>
            <p:ph type="dt" sz="quarter" idx="1"/>
          </p:nvPr>
        </p:nvSpPr>
        <p:spPr>
          <a:xfrm>
            <a:off x="11387671" y="0"/>
            <a:ext cx="8711777" cy="575078"/>
          </a:xfrm>
          <a:prstGeom prst="rect">
            <a:avLst/>
          </a:prstGeom>
        </p:spPr>
        <p:txBody>
          <a:bodyPr vert="horz" lIns="91440" tIns="45720" rIns="91440" bIns="45720" rtlCol="0"/>
          <a:lstStyle>
            <a:lvl1pPr algn="r">
              <a:defRPr sz="1505"/>
            </a:lvl1pPr>
          </a:lstStyle>
          <a:p>
            <a:fld id="{0F9B84EA-7D68-4D60-9CB1-D50884785D1C}" type="datetimeFigureOut">
              <a:rPr lang="zh-CN" altLang="en-US" smtClean="0"/>
              <a:t>2019/10/15</a:t>
            </a:fld>
            <a:endParaRPr lang="zh-CN" altLang="en-US"/>
          </a:p>
        </p:txBody>
      </p:sp>
      <p:sp>
        <p:nvSpPr>
          <p:cNvPr id="4" name="页脚占位符 3"/>
          <p:cNvSpPr>
            <a:spLocks noGrp="1"/>
          </p:cNvSpPr>
          <p:nvPr>
            <p:ph type="ftr" sz="quarter" idx="2"/>
          </p:nvPr>
        </p:nvSpPr>
        <p:spPr>
          <a:xfrm>
            <a:off x="0" y="10886673"/>
            <a:ext cx="8711777" cy="575077"/>
          </a:xfrm>
          <a:prstGeom prst="rect">
            <a:avLst/>
          </a:prstGeom>
        </p:spPr>
        <p:txBody>
          <a:bodyPr vert="horz" lIns="91440" tIns="45720" rIns="91440" bIns="45720" rtlCol="0" anchor="b"/>
          <a:lstStyle>
            <a:lvl1pPr algn="l">
              <a:defRPr sz="1505"/>
            </a:lvl1pPr>
          </a:lstStyle>
          <a:p>
            <a:endParaRPr lang="zh-CN" altLang="en-US"/>
          </a:p>
        </p:txBody>
      </p:sp>
      <p:sp>
        <p:nvSpPr>
          <p:cNvPr id="5" name="灯片编号占位符 4"/>
          <p:cNvSpPr>
            <a:spLocks noGrp="1"/>
          </p:cNvSpPr>
          <p:nvPr>
            <p:ph type="sldNum" sz="quarter" idx="3"/>
          </p:nvPr>
        </p:nvSpPr>
        <p:spPr>
          <a:xfrm>
            <a:off x="11387671" y="10886673"/>
            <a:ext cx="8711777" cy="575077"/>
          </a:xfrm>
          <a:prstGeom prst="rect">
            <a:avLst/>
          </a:prstGeom>
        </p:spPr>
        <p:txBody>
          <a:bodyPr vert="horz" lIns="91440" tIns="45720" rIns="91440" bIns="45720" rtlCol="0" anchor="b"/>
          <a:lstStyle>
            <a:lvl1pPr algn="r">
              <a:defRPr sz="1505"/>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tiff>
</file>

<file path=ppt/media/image13.png>
</file>

<file path=ppt/media/image14.tif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8711777" cy="57507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11387671" y="0"/>
            <a:ext cx="8711777" cy="57507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2019/10/15</a:t>
            </a:fld>
            <a:endParaRPr lang="zh-CN" altLang="en-US"/>
          </a:p>
        </p:txBody>
      </p:sp>
      <p:sp>
        <p:nvSpPr>
          <p:cNvPr id="4" name="幻灯片图像占位符 3"/>
          <p:cNvSpPr>
            <a:spLocks noGrp="1" noRot="1" noChangeAspect="1"/>
          </p:cNvSpPr>
          <p:nvPr>
            <p:ph type="sldImg" idx="2"/>
          </p:nvPr>
        </p:nvSpPr>
        <p:spPr>
          <a:xfrm>
            <a:off x="6613525" y="1432719"/>
            <a:ext cx="6877050" cy="3868341"/>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2010410" y="5515967"/>
            <a:ext cx="16083280" cy="451306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10886673"/>
            <a:ext cx="8711777" cy="57507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11387671" y="10886673"/>
            <a:ext cx="8711777" cy="57507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zhihu.com/question/20302197/answer/325612495"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zhihu.com/question/20302197/answer/325612495"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fasttext.cc/" TargetMode="External"/><Relationship Id="rId13" Type="http://schemas.openxmlformats.org/officeDocument/2006/relationships/hyperlink" Target="https://github.com/facebookresearch/Detectron" TargetMode="External"/><Relationship Id="rId18" Type="http://schemas.openxmlformats.org/officeDocument/2006/relationships/hyperlink" Target="http://prestodb.github.io/" TargetMode="External"/><Relationship Id="rId3" Type="http://schemas.openxmlformats.org/officeDocument/2006/relationships/hyperlink" Target="https://www.quora.com/topic/Facebook-Infrastructure" TargetMode="External"/><Relationship Id="rId21" Type="http://schemas.openxmlformats.org/officeDocument/2006/relationships/hyperlink" Target="https://rocksdb.org/" TargetMode="External"/><Relationship Id="rId7" Type="http://schemas.openxmlformats.org/officeDocument/2006/relationships/hyperlink" Target="http://pecl.php.net/package/xhprof" TargetMode="External"/><Relationship Id="rId12" Type="http://schemas.openxmlformats.org/officeDocument/2006/relationships/hyperlink" Target="https://facebookresearch.github.io/TensorComprehensions/" TargetMode="External"/><Relationship Id="rId17" Type="http://schemas.openxmlformats.org/officeDocument/2006/relationships/hyperlink" Target="https://graphql.org/" TargetMode="External"/><Relationship Id="rId2" Type="http://schemas.openxmlformats.org/officeDocument/2006/relationships/slide" Target="../slides/slide13.xml"/><Relationship Id="rId16" Type="http://schemas.openxmlformats.org/officeDocument/2006/relationships/hyperlink" Target="https://github.com/facebook/fbctf" TargetMode="External"/><Relationship Id="rId20" Type="http://schemas.openxmlformats.org/officeDocument/2006/relationships/hyperlink" Target="https://hackage.haskell.org/package/haxl" TargetMode="External"/><Relationship Id="rId1" Type="http://schemas.openxmlformats.org/officeDocument/2006/relationships/notesMaster" Target="../notesMasters/notesMaster1.xml"/><Relationship Id="rId6" Type="http://schemas.openxmlformats.org/officeDocument/2006/relationships/hyperlink" Target="http://incubator.apache.org/thrift/" TargetMode="External"/><Relationship Id="rId11" Type="http://schemas.openxmlformats.org/officeDocument/2006/relationships/hyperlink" Target="https://facebook.github.io/prophet/" TargetMode="External"/><Relationship Id="rId5" Type="http://schemas.openxmlformats.org/officeDocument/2006/relationships/hyperlink" Target="https://reactjs.org/" TargetMode="External"/><Relationship Id="rId15" Type="http://schemas.openxmlformats.org/officeDocument/2006/relationships/hyperlink" Target="https://osquery.io/" TargetMode="External"/><Relationship Id="rId10" Type="http://schemas.openxmlformats.org/officeDocument/2006/relationships/hyperlink" Target="https://phyre.ai/" TargetMode="External"/><Relationship Id="rId19" Type="http://schemas.openxmlformats.org/officeDocument/2006/relationships/hyperlink" Target="https://myrocks.io/" TargetMode="External"/><Relationship Id="rId4" Type="http://schemas.openxmlformats.org/officeDocument/2006/relationships/hyperlink" Target="http://varnish-cache.org/" TargetMode="External"/><Relationship Id="rId9" Type="http://schemas.openxmlformats.org/officeDocument/2006/relationships/hyperlink" Target="https://pytorch.org/" TargetMode="External"/><Relationship Id="rId14" Type="http://schemas.openxmlformats.org/officeDocument/2006/relationships/hyperlink" Target="https://github.com/facebookincubator/katran"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assessment-tools.ca.com/tools/continuous-delivery-tools/"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facebook.github.io/jest/" TargetMode="External"/><Relationship Id="rId2" Type="http://schemas.openxmlformats.org/officeDocument/2006/relationships/slide" Target="../slides/slide17.xml"/><Relationship Id="rId1" Type="http://schemas.openxmlformats.org/officeDocument/2006/relationships/notesMaster" Target="../notesMasters/notesMaster1.xml"/><Relationship Id="rId6" Type="http://schemas.openxmlformats.org/officeDocument/2006/relationships/hyperlink" Target="https://www.facebook.com/notes/facebook-engineering/back-end-build-systems-and-toolchain-adam-simpkins/10150822571858920/?__tn__=HH-R" TargetMode="External"/><Relationship Id="rId5" Type="http://schemas.openxmlformats.org/officeDocument/2006/relationships/hyperlink" Target="https://engineering.fb.com/security/zoncolan/" TargetMode="External"/><Relationship Id="rId4" Type="http://schemas.openxmlformats.org/officeDocument/2006/relationships/hyperlink" Target="http://jasmine.github.io/"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ww.infoq.cn/article/2013/10/facebook-development-deployment"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youtube.com/watch?v=Pv5hohD25ls"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dzone.com/articles/continuous-delivery-its-all-about-the-pipeline-1"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youtube.com/watch?v=Pv5hohD25ls"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youtube.com/watch?v=Pv5hohD25ls"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www.atlassian.com/zh/continuous-delivery/principles/continuous-integration-vs-delivery-vs-deployment"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infoq.com/articles/cd-adages/"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www.atlassian.com/zh/continuous-delivery/continuous-deployment"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jenkins.io/doc/book/pipeline/"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s://dzone.com/articles/automated-testing-is-not-continuous-testing-1" TargetMode="Externa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zhuanlan.zhihu.com/p/38475238"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zhuanlan.zhihu.com/p/38475238"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zhuanlan.zhihu.com/p/38475238"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www.facebook.com/notes/facebook-engineering/building-and-testing-at-facebook/10151004157328920/?__tn__=HH-R"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www.quora.com/topic/Facebook-Engineering" TargetMode="External"/><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8" Type="http://schemas.openxmlformats.org/officeDocument/2006/relationships/hyperlink" Target="https://www.ca.com/us/products/ca-agile-requirements-designer.html" TargetMode="External"/><Relationship Id="rId3" Type="http://schemas.openxmlformats.org/officeDocument/2006/relationships/hyperlink" Target="https://dzone.com/articles/continuous-testing-what-why-and-how" TargetMode="External"/><Relationship Id="rId7" Type="http://schemas.openxmlformats.org/officeDocument/2006/relationships/hyperlink" Target="https://docs.cucumber.io/" TargetMode="External"/><Relationship Id="rId2" Type="http://schemas.openxmlformats.org/officeDocument/2006/relationships/slide" Target="../slides/slide52.xml"/><Relationship Id="rId1" Type="http://schemas.openxmlformats.org/officeDocument/2006/relationships/notesMaster" Target="../notesMasters/notesMaster1.xml"/><Relationship Id="rId6" Type="http://schemas.openxmlformats.org/officeDocument/2006/relationships/hyperlink" Target="https://en.wikipedia.org/wiki/Model-based_testing" TargetMode="External"/><Relationship Id="rId11" Type="http://schemas.openxmlformats.org/officeDocument/2006/relationships/hyperlink" Target="https://www.gartner.com/doc/3898164/devops-success-requires-shiftright-testing" TargetMode="External"/><Relationship Id="rId5" Type="http://schemas.openxmlformats.org/officeDocument/2006/relationships/hyperlink" Target="https://en.wikipedia.org/wiki/Acceptance_test%E2%80%93driven_development" TargetMode="External"/><Relationship Id="rId10" Type="http://schemas.openxmlformats.org/officeDocument/2006/relationships/hyperlink" Target="https://code.fb.com/web/rapid-release-at-massive-scale/" TargetMode="External"/><Relationship Id="rId4" Type="http://schemas.openxmlformats.org/officeDocument/2006/relationships/hyperlink" Target="https://en.wikipedia.org/wiki/Behavior-driven_development" TargetMode="External"/><Relationship Id="rId9" Type="http://schemas.openxmlformats.org/officeDocument/2006/relationships/hyperlink" Target="https://www.ca.com/us/trials/ca-test-data-manager.html" TargetMode="Externa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dzone.com/articles/automated-white-box-testing-the-key-to-continuous" TargetMode="External"/><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注意：每个案例都应该用一个四字成语，做一个高度概括，让受众能够记住案例的特点，譬如这里的“庖丁解牛”</a:t>
            </a:r>
            <a:endParaRPr kumimoji="1" lang="en-US" altLang="zh-CN" dirty="0"/>
          </a:p>
          <a:p>
            <a:r>
              <a:rPr kumimoji="1" lang="zh-CN" altLang="en-US" dirty="0"/>
              <a:t>副标题 是 </a:t>
            </a:r>
            <a:r>
              <a:rPr kumimoji="1" lang="en-US" altLang="zh-CN" dirty="0"/>
              <a:t>xx</a:t>
            </a:r>
            <a:r>
              <a:rPr kumimoji="1" lang="zh-CN" altLang="en-US" dirty="0"/>
              <a:t>公司 </a:t>
            </a:r>
            <a:r>
              <a:rPr kumimoji="1" lang="en-US" altLang="zh-CN" dirty="0" err="1"/>
              <a:t>xxxx</a:t>
            </a:r>
            <a:endParaRPr kumimoji="1" lang="en-US" altLang="zh-CN" dirty="0"/>
          </a:p>
          <a:p>
            <a:endParaRPr kumimoji="1"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sz="1200" b="1" i="0" kern="1200" dirty="0">
                <a:solidFill>
                  <a:schemeClr val="tx1"/>
                </a:solidFill>
                <a:effectLst/>
                <a:latin typeface="+mn-lt"/>
                <a:ea typeface="+mn-ea"/>
                <a:cs typeface="+mn-cs"/>
              </a:rPr>
              <a:t>Facebook </a:t>
            </a:r>
            <a:r>
              <a:rPr lang="zh-CN" altLang="en-US" sz="1200" b="1" i="0" kern="1200" dirty="0">
                <a:solidFill>
                  <a:schemeClr val="tx1"/>
                </a:solidFill>
                <a:effectLst/>
                <a:latin typeface="+mn-lt"/>
                <a:ea typeface="+mn-ea"/>
                <a:cs typeface="+mn-cs"/>
              </a:rPr>
              <a:t>的盈利模式是什么？</a:t>
            </a:r>
            <a:endParaRPr lang="en" altLang="zh-CN" dirty="0">
              <a:hlinkClick r:id="rId3"/>
            </a:endParaRPr>
          </a:p>
          <a:p>
            <a:r>
              <a:rPr lang="en" altLang="zh-CN" dirty="0">
                <a:hlinkClick r:id="rId3"/>
              </a:rPr>
              <a:t>https://www.zhihu.com/question/20302197/answer/325612495</a:t>
            </a:r>
            <a:endParaRPr lang="en" altLang="zh-CN" dirty="0"/>
          </a:p>
          <a:p>
            <a:endParaRPr lang="en" altLang="zh-CN" dirty="0"/>
          </a:p>
          <a:p>
            <a:r>
              <a:rPr lang="zh-CN" altLang="en-US" dirty="0"/>
              <a:t>刚刚过去的</a:t>
            </a:r>
            <a:r>
              <a:rPr lang="en-US" altLang="zh-CN" dirty="0"/>
              <a:t>2017</a:t>
            </a:r>
            <a:r>
              <a:rPr lang="zh-CN" altLang="en-US" dirty="0"/>
              <a:t>年，</a:t>
            </a:r>
            <a:r>
              <a:rPr lang="en" altLang="zh-CN" dirty="0"/>
              <a:t>Facebook</a:t>
            </a:r>
            <a:r>
              <a:rPr lang="zh-CN" altLang="en-US" dirty="0"/>
              <a:t>总收入为</a:t>
            </a:r>
            <a:r>
              <a:rPr lang="en-US" altLang="zh-CN" dirty="0"/>
              <a:t>406.53</a:t>
            </a:r>
            <a:r>
              <a:rPr lang="zh-CN" altLang="en-US" dirty="0"/>
              <a:t>亿美元，广告收入为</a:t>
            </a:r>
            <a:r>
              <a:rPr lang="en-US" altLang="zh-CN" dirty="0"/>
              <a:t>399.42</a:t>
            </a:r>
            <a:r>
              <a:rPr lang="zh-CN" altLang="en-US" dirty="0"/>
              <a:t>亿美元。广告收入占比高达</a:t>
            </a:r>
            <a:r>
              <a:rPr lang="en-US" altLang="zh-CN" dirty="0"/>
              <a:t>98%</a:t>
            </a:r>
            <a:r>
              <a:rPr lang="zh-CN" altLang="en-US" dirty="0"/>
              <a:t>以上，几乎是</a:t>
            </a:r>
            <a:r>
              <a:rPr lang="en" altLang="zh-CN" dirty="0"/>
              <a:t>Facebook</a:t>
            </a:r>
            <a:r>
              <a:rPr lang="zh-CN" altLang="en-US" dirty="0"/>
              <a:t>唯一的盈利手段。详见下图，数据来源于</a:t>
            </a:r>
            <a:r>
              <a:rPr lang="en" altLang="zh-CN" dirty="0"/>
              <a:t>Facebook2017</a:t>
            </a:r>
            <a:r>
              <a:rPr lang="zh-CN" altLang="en-US" dirty="0"/>
              <a:t>年第四季度和全年业绩。</a:t>
            </a:r>
            <a:endParaRPr lang="en-US" altLang="zh-CN" dirty="0"/>
          </a:p>
          <a:p>
            <a:endParaRPr lang="en-US" altLang="zh-CN" dirty="0"/>
          </a:p>
          <a:p>
            <a:r>
              <a:rPr lang="zh-CN" altLang="en-US" dirty="0"/>
              <a:t>从</a:t>
            </a:r>
            <a:r>
              <a:rPr lang="en-US" altLang="zh-CN" dirty="0"/>
              <a:t>2012</a:t>
            </a:r>
            <a:r>
              <a:rPr lang="zh-CN" altLang="en-US" dirty="0"/>
              <a:t>年开始</a:t>
            </a:r>
            <a:r>
              <a:rPr lang="en" altLang="zh-CN" dirty="0"/>
              <a:t>Facebook</a:t>
            </a:r>
            <a:r>
              <a:rPr lang="zh-CN" altLang="en-US" dirty="0"/>
              <a:t>一直在赚钱，复合年增长率（</a:t>
            </a:r>
            <a:r>
              <a:rPr lang="en" altLang="zh-CN" dirty="0"/>
              <a:t>CAGR</a:t>
            </a:r>
            <a:r>
              <a:rPr lang="zh-CN" altLang="en" dirty="0"/>
              <a:t>）</a:t>
            </a:r>
            <a:r>
              <a:rPr lang="zh-CN" altLang="en-US" dirty="0"/>
              <a:t>大约为</a:t>
            </a:r>
            <a:r>
              <a:rPr lang="en-US" altLang="zh-CN" dirty="0"/>
              <a:t>59</a:t>
            </a:r>
            <a:r>
              <a:rPr lang="zh-CN" altLang="en-US" dirty="0"/>
              <a:t>％。由于这种健康的增长，公司保持强劲的现金流，并利用这笔资金不时购买竞争对手，</a:t>
            </a:r>
            <a:r>
              <a:rPr lang="en" altLang="zh-CN" dirty="0"/>
              <a:t>ins</a:t>
            </a:r>
            <a:r>
              <a:rPr lang="zh-CN" altLang="en-US" dirty="0"/>
              <a:t>啊，</a:t>
            </a:r>
            <a:r>
              <a:rPr lang="en" altLang="zh-CN" dirty="0" err="1"/>
              <a:t>whatsapp</a:t>
            </a:r>
            <a:r>
              <a:rPr lang="zh-CN" altLang="en-US" dirty="0"/>
              <a:t>啊等等，最终提升自身价值。</a:t>
            </a:r>
          </a:p>
        </p:txBody>
      </p:sp>
    </p:spTree>
    <p:extLst>
      <p:ext uri="{BB962C8B-B14F-4D97-AF65-F5344CB8AC3E}">
        <p14:creationId xmlns:p14="http://schemas.microsoft.com/office/powerpoint/2010/main" val="16793891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sz="1200" b="1" i="0" kern="1200" dirty="0">
                <a:solidFill>
                  <a:schemeClr val="tx1"/>
                </a:solidFill>
                <a:effectLst/>
                <a:latin typeface="+mn-lt"/>
                <a:ea typeface="+mn-ea"/>
                <a:cs typeface="+mn-cs"/>
              </a:rPr>
              <a:t>Facebook </a:t>
            </a:r>
            <a:r>
              <a:rPr lang="zh-CN" altLang="en-US" sz="1200" b="1" i="0" kern="1200" dirty="0">
                <a:solidFill>
                  <a:schemeClr val="tx1"/>
                </a:solidFill>
                <a:effectLst/>
                <a:latin typeface="+mn-lt"/>
                <a:ea typeface="+mn-ea"/>
                <a:cs typeface="+mn-cs"/>
              </a:rPr>
              <a:t>的盈利模式是什么？</a:t>
            </a:r>
            <a:endParaRPr lang="en" altLang="zh-CN" dirty="0">
              <a:hlinkClick r:id="rId3"/>
            </a:endParaRPr>
          </a:p>
          <a:p>
            <a:r>
              <a:rPr lang="en" altLang="zh-CN" dirty="0">
                <a:hlinkClick r:id="rId3"/>
              </a:rPr>
              <a:t>https://www.zhihu.com/question/20302197/answer/325612495</a:t>
            </a:r>
            <a:endParaRPr lang="en" altLang="zh-CN" dirty="0"/>
          </a:p>
          <a:p>
            <a:endParaRPr lang="en-US" altLang="zh-CN" dirty="0"/>
          </a:p>
          <a:p>
            <a:r>
              <a:rPr lang="zh-CN" altLang="en-US" dirty="0"/>
              <a:t>从</a:t>
            </a:r>
            <a:r>
              <a:rPr lang="en-US" altLang="zh-CN" dirty="0"/>
              <a:t>2012</a:t>
            </a:r>
            <a:r>
              <a:rPr lang="zh-CN" altLang="en-US" dirty="0"/>
              <a:t>年开始</a:t>
            </a:r>
            <a:r>
              <a:rPr lang="en" altLang="zh-CN" dirty="0"/>
              <a:t>Facebook</a:t>
            </a:r>
            <a:r>
              <a:rPr lang="zh-CN" altLang="en-US" dirty="0"/>
              <a:t>一直在赚钱，复合年增长率（</a:t>
            </a:r>
            <a:r>
              <a:rPr lang="en" altLang="zh-CN" dirty="0"/>
              <a:t>CAGR</a:t>
            </a:r>
            <a:r>
              <a:rPr lang="zh-CN" altLang="en" dirty="0"/>
              <a:t>）</a:t>
            </a:r>
            <a:r>
              <a:rPr lang="zh-CN" altLang="en-US" dirty="0"/>
              <a:t>大约为</a:t>
            </a:r>
            <a:r>
              <a:rPr lang="en-US" altLang="zh-CN" dirty="0"/>
              <a:t>59</a:t>
            </a:r>
            <a:r>
              <a:rPr lang="zh-CN" altLang="en-US" dirty="0"/>
              <a:t>％。由于这种健康的增长，公司保持强劲的现金流，并利用这笔资金不时购买竞争对手，</a:t>
            </a:r>
            <a:r>
              <a:rPr lang="en" altLang="zh-CN" dirty="0"/>
              <a:t>ins</a:t>
            </a:r>
            <a:r>
              <a:rPr lang="zh-CN" altLang="en-US" dirty="0"/>
              <a:t>啊，</a:t>
            </a:r>
            <a:r>
              <a:rPr lang="en" altLang="zh-CN" dirty="0" err="1"/>
              <a:t>whatsapp</a:t>
            </a:r>
            <a:r>
              <a:rPr lang="zh-CN" altLang="en-US" dirty="0"/>
              <a:t>啊等等，最终提升自身价值。</a:t>
            </a:r>
            <a:endParaRPr lang="en-US" altLang="zh-CN" dirty="0"/>
          </a:p>
          <a:p>
            <a:endParaRPr lang="zh-CN" altLang="en-US" dirty="0"/>
          </a:p>
          <a:p>
            <a:r>
              <a:rPr lang="zh-CN" altLang="en-US" dirty="0"/>
              <a:t>每个月有超过</a:t>
            </a:r>
            <a:r>
              <a:rPr lang="en-US" altLang="zh-CN" dirty="0"/>
              <a:t>500</a:t>
            </a:r>
            <a:r>
              <a:rPr lang="zh-CN" altLang="en-US" dirty="0"/>
              <a:t>万家企业在</a:t>
            </a:r>
            <a:r>
              <a:rPr lang="en" altLang="zh-CN" dirty="0"/>
              <a:t>Facebook</a:t>
            </a:r>
            <a:r>
              <a:rPr lang="zh-CN" altLang="en-US" dirty="0"/>
              <a:t>上做广告。其中大公司的花费高达数十亿美元。它们是麦当劳，雀巢，戴尔和各种银行。</a:t>
            </a:r>
            <a:endParaRPr lang="en-US" altLang="zh-CN" dirty="0"/>
          </a:p>
          <a:p>
            <a:endParaRPr lang="en-US" altLang="zh-CN" dirty="0"/>
          </a:p>
          <a:p>
            <a:r>
              <a:rPr lang="zh-CN" altLang="en-US" dirty="0"/>
              <a:t> 除了广告之外，这些公司还在向</a:t>
            </a:r>
            <a:r>
              <a:rPr lang="en" altLang="zh-CN" dirty="0"/>
              <a:t>Facebook</a:t>
            </a:r>
            <a:r>
              <a:rPr lang="zh-CN" altLang="en-US" dirty="0"/>
              <a:t>支付费用，用于增加其商业页面的受欢迎程度。</a:t>
            </a:r>
            <a:endParaRPr lang="en-US" altLang="zh-CN" dirty="0"/>
          </a:p>
          <a:p>
            <a:r>
              <a:rPr lang="zh-CN" altLang="en-US" dirty="0"/>
              <a:t> 比如 工具条广告 </a:t>
            </a:r>
            <a:r>
              <a:rPr lang="en-US" altLang="zh-CN" dirty="0"/>
              <a:t>- </a:t>
            </a:r>
            <a:r>
              <a:rPr lang="zh-CN" altLang="en-US" dirty="0"/>
              <a:t>出现在网站的侧面，费用约为</a:t>
            </a:r>
            <a:r>
              <a:rPr lang="en-US" altLang="zh-CN" dirty="0"/>
              <a:t>1</a:t>
            </a:r>
            <a:r>
              <a:rPr lang="zh-CN" altLang="en-US" dirty="0"/>
              <a:t>美元到</a:t>
            </a:r>
            <a:r>
              <a:rPr lang="en-US" altLang="zh-CN" dirty="0"/>
              <a:t>5</a:t>
            </a:r>
            <a:r>
              <a:rPr lang="zh-CN" altLang="en-US" dirty="0"/>
              <a:t>美元</a:t>
            </a:r>
            <a:endParaRPr lang="en-US" altLang="zh-CN" dirty="0"/>
          </a:p>
          <a:p>
            <a:r>
              <a:rPr lang="zh-CN" altLang="en-US" dirty="0"/>
              <a:t>  赞助故事 </a:t>
            </a:r>
            <a:r>
              <a:rPr lang="en-US" altLang="zh-CN" dirty="0"/>
              <a:t>- </a:t>
            </a:r>
            <a:r>
              <a:rPr lang="zh-CN" altLang="en-US" dirty="0"/>
              <a:t>每次点击大约</a:t>
            </a:r>
            <a:r>
              <a:rPr lang="en-US" altLang="zh-CN" dirty="0"/>
              <a:t>50</a:t>
            </a:r>
            <a:r>
              <a:rPr lang="zh-CN" altLang="en-US" dirty="0"/>
              <a:t>美分。 </a:t>
            </a:r>
            <a:endParaRPr lang="en-US" altLang="zh-CN" dirty="0"/>
          </a:p>
          <a:p>
            <a:r>
              <a:rPr lang="zh-CN" altLang="en-US" dirty="0"/>
              <a:t>推荐职位 </a:t>
            </a:r>
            <a:r>
              <a:rPr lang="en-US" altLang="zh-CN" dirty="0"/>
              <a:t>- </a:t>
            </a:r>
            <a:r>
              <a:rPr lang="zh-CN" altLang="en-US" dirty="0"/>
              <a:t>在入门级大约</a:t>
            </a:r>
            <a:r>
              <a:rPr lang="en-US" altLang="zh-CN" dirty="0"/>
              <a:t>5</a:t>
            </a:r>
            <a:r>
              <a:rPr lang="zh-CN" altLang="en-US" dirty="0"/>
              <a:t>美元，实际成本取决于针对的人数。 </a:t>
            </a:r>
            <a:endParaRPr lang="en-US" altLang="zh-CN" dirty="0"/>
          </a:p>
          <a:p>
            <a:endParaRPr lang="en-US" altLang="zh-CN" dirty="0"/>
          </a:p>
          <a:p>
            <a:r>
              <a:rPr lang="zh-CN" altLang="en-US" dirty="0"/>
              <a:t>除了广告，</a:t>
            </a:r>
            <a:r>
              <a:rPr lang="en" altLang="zh-CN" dirty="0"/>
              <a:t>Facebook</a:t>
            </a:r>
            <a:r>
              <a:rPr lang="zh-CN" altLang="en-US" dirty="0"/>
              <a:t>未来的收入在哪？ 除了收购潜在竞争对手为公司增值，</a:t>
            </a:r>
            <a:r>
              <a:rPr lang="en" altLang="zh-CN" dirty="0"/>
              <a:t>Facebook</a:t>
            </a:r>
            <a:r>
              <a:rPr lang="zh-CN" altLang="en-US" dirty="0"/>
              <a:t>还在寻找新的技术。 </a:t>
            </a:r>
            <a:endParaRPr lang="en-US" altLang="zh-CN" dirty="0"/>
          </a:p>
          <a:p>
            <a:endParaRPr lang="en-US" altLang="zh-CN" dirty="0"/>
          </a:p>
          <a:p>
            <a:r>
              <a:rPr lang="en" altLang="zh-CN" dirty="0"/>
              <a:t>Oculus Rift - </a:t>
            </a:r>
            <a:r>
              <a:rPr lang="zh-CN" altLang="en-US" dirty="0"/>
              <a:t>虚拟现实已经被吹上了天，但目前来看还不成气候。如果硬件设备的价格下降，</a:t>
            </a:r>
            <a:r>
              <a:rPr lang="en" altLang="zh-CN" dirty="0"/>
              <a:t>Facebook</a:t>
            </a:r>
            <a:r>
              <a:rPr lang="zh-CN" altLang="en-US" dirty="0"/>
              <a:t>的</a:t>
            </a:r>
            <a:r>
              <a:rPr lang="en" altLang="zh-CN" dirty="0"/>
              <a:t>Oculus Rift VR</a:t>
            </a:r>
            <a:r>
              <a:rPr lang="zh-CN" altLang="en-US" dirty="0"/>
              <a:t>设备可能会增加其最终收益。据西方媒体预测，到</a:t>
            </a:r>
            <a:r>
              <a:rPr lang="en-US" altLang="zh-CN" dirty="0"/>
              <a:t>2020</a:t>
            </a:r>
            <a:r>
              <a:rPr lang="zh-CN" altLang="en-US" dirty="0"/>
              <a:t>年，</a:t>
            </a:r>
            <a:r>
              <a:rPr lang="en" altLang="zh-CN" dirty="0"/>
              <a:t>Oculus</a:t>
            </a:r>
            <a:r>
              <a:rPr lang="zh-CN" altLang="en-US" dirty="0"/>
              <a:t>可能占到</a:t>
            </a:r>
            <a:r>
              <a:rPr lang="en" altLang="zh-CN" dirty="0"/>
              <a:t>Facebook</a:t>
            </a:r>
            <a:r>
              <a:rPr lang="zh-CN" altLang="en-US" dirty="0"/>
              <a:t>收入的</a:t>
            </a:r>
            <a:r>
              <a:rPr lang="en-US" altLang="zh-CN" dirty="0"/>
              <a:t>10</a:t>
            </a:r>
            <a:r>
              <a:rPr lang="zh-CN" altLang="en-US" dirty="0"/>
              <a:t>％。 </a:t>
            </a:r>
            <a:endParaRPr lang="en-US" altLang="zh-CN" dirty="0"/>
          </a:p>
          <a:p>
            <a:endParaRPr lang="en-US" altLang="zh-CN" dirty="0"/>
          </a:p>
          <a:p>
            <a:r>
              <a:rPr lang="en" altLang="zh-CN" dirty="0"/>
              <a:t>Facebook watch - Facebook</a:t>
            </a:r>
            <a:r>
              <a:rPr lang="zh-CN" altLang="en-US" dirty="0"/>
              <a:t>正在向视频内容领域转型，同时还购买了一系列体育赛事转播权，这也会进一步增加广告收入。 </a:t>
            </a:r>
            <a:endParaRPr lang="en-US" altLang="zh-CN" dirty="0"/>
          </a:p>
          <a:p>
            <a:endParaRPr lang="en-US" altLang="zh-CN" dirty="0"/>
          </a:p>
          <a:p>
            <a:r>
              <a:rPr lang="zh-CN" altLang="en-US" dirty="0"/>
              <a:t>最后不得不佩服小扎，</a:t>
            </a:r>
            <a:r>
              <a:rPr lang="en" altLang="zh-CN" dirty="0"/>
              <a:t>Facebook</a:t>
            </a:r>
            <a:r>
              <a:rPr lang="zh-CN" altLang="en-US" dirty="0"/>
              <a:t>是一个社交内容分享平台，但它却不创建任何内容。同时还要佩服的是</a:t>
            </a:r>
            <a:r>
              <a:rPr lang="en" altLang="zh-CN" dirty="0"/>
              <a:t>uber</a:t>
            </a:r>
            <a:r>
              <a:rPr lang="zh-CN" altLang="en-US" dirty="0"/>
              <a:t>和</a:t>
            </a:r>
            <a:r>
              <a:rPr lang="en" altLang="zh-CN" dirty="0" err="1"/>
              <a:t>airbnb</a:t>
            </a:r>
            <a:r>
              <a:rPr lang="zh-CN" altLang="en" dirty="0"/>
              <a:t>，</a:t>
            </a:r>
            <a:r>
              <a:rPr lang="zh-CN" altLang="en-US" dirty="0"/>
              <a:t>它们既没有车也有旅馆，但却在运输和住宿领域是龙头老大。</a:t>
            </a:r>
            <a:endParaRPr lang="en" altLang="zh-CN" dirty="0"/>
          </a:p>
        </p:txBody>
      </p:sp>
    </p:spTree>
    <p:extLst>
      <p:ext uri="{BB962C8B-B14F-4D97-AF65-F5344CB8AC3E}">
        <p14:creationId xmlns:p14="http://schemas.microsoft.com/office/powerpoint/2010/main" val="28904015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lang="en" altLang="zh-CN" dirty="0">
                <a:hlinkClick r:id="rId3"/>
              </a:rPr>
              <a:t>https://www.quora.com/topic/Facebook-Infrastructure</a:t>
            </a:r>
            <a:endParaRPr lang="en" altLang="zh-CN" dirty="0"/>
          </a:p>
          <a:p>
            <a:endParaRPr kumimoji="1" lang="en" altLang="zh-CN" dirty="0"/>
          </a:p>
          <a:p>
            <a:pPr rtl="0"/>
            <a:r>
              <a:rPr lang="zh-CN" altLang="en-US" sz="1200" b="0" i="0" kern="1200" dirty="0">
                <a:solidFill>
                  <a:schemeClr val="tx1"/>
                </a:solidFill>
                <a:effectLst/>
                <a:latin typeface="+mn-lt"/>
                <a:ea typeface="+mn-ea"/>
                <a:cs typeface="+mn-cs"/>
              </a:rPr>
              <a:t>在规模上，他们拥有一个非常该死的大型体系结构。并且他们喜欢开源软件。</a:t>
            </a:r>
          </a:p>
          <a:p>
            <a:pPr rtl="0"/>
            <a:r>
              <a:rPr lang="zh-CN" altLang="en-US" sz="1200" b="0" i="0" kern="1200" dirty="0">
                <a:solidFill>
                  <a:schemeClr val="tx1"/>
                </a:solidFill>
                <a:effectLst/>
                <a:latin typeface="+mn-lt"/>
                <a:ea typeface="+mn-ea"/>
                <a:cs typeface="+mn-cs"/>
              </a:rPr>
              <a:t>截至</a:t>
            </a:r>
            <a:r>
              <a:rPr lang="en-US" altLang="zh-CN" sz="1200" b="0" i="0" kern="1200" dirty="0">
                <a:solidFill>
                  <a:schemeClr val="tx1"/>
                </a:solidFill>
                <a:effectLst/>
                <a:latin typeface="+mn-lt"/>
                <a:ea typeface="+mn-ea"/>
                <a:cs typeface="+mn-cs"/>
              </a:rPr>
              <a:t>2018</a:t>
            </a:r>
            <a:r>
              <a:rPr lang="zh-CN" altLang="en-US" sz="1200" b="0" i="0" kern="1200" dirty="0">
                <a:solidFill>
                  <a:schemeClr val="tx1"/>
                </a:solidFill>
                <a:effectLst/>
                <a:latin typeface="+mn-lt"/>
                <a:ea typeface="+mn-ea"/>
                <a:cs typeface="+mn-cs"/>
              </a:rPr>
              <a:t>年第四季度，</a:t>
            </a:r>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拥有</a:t>
            </a:r>
            <a:r>
              <a:rPr lang="en-US" altLang="zh-CN" sz="1200" b="0" i="0" kern="1200" dirty="0">
                <a:solidFill>
                  <a:schemeClr val="tx1"/>
                </a:solidFill>
                <a:effectLst/>
                <a:latin typeface="+mn-lt"/>
                <a:ea typeface="+mn-ea"/>
                <a:cs typeface="+mn-cs"/>
              </a:rPr>
              <a:t>23</a:t>
            </a:r>
            <a:r>
              <a:rPr lang="zh-CN" altLang="en-US" sz="1200" b="0" i="0" kern="1200" dirty="0">
                <a:solidFill>
                  <a:schemeClr val="tx1"/>
                </a:solidFill>
                <a:effectLst/>
                <a:latin typeface="+mn-lt"/>
                <a:ea typeface="+mn-ea"/>
                <a:cs typeface="+mn-cs"/>
              </a:rPr>
              <a:t>亿用户（该服务支持</a:t>
            </a:r>
            <a:r>
              <a:rPr lang="en-US" altLang="zh-CN" sz="1200" b="0" i="0" kern="1200" dirty="0">
                <a:solidFill>
                  <a:schemeClr val="tx1"/>
                </a:solidFill>
                <a:effectLst/>
                <a:latin typeface="+mn-lt"/>
                <a:ea typeface="+mn-ea"/>
                <a:cs typeface="+mn-cs"/>
              </a:rPr>
              <a:t>100</a:t>
            </a:r>
            <a:r>
              <a:rPr lang="zh-CN" altLang="en-US" sz="1200" b="0" i="0" kern="1200" dirty="0">
                <a:solidFill>
                  <a:schemeClr val="tx1"/>
                </a:solidFill>
                <a:effectLst/>
                <a:latin typeface="+mn-lt"/>
                <a:ea typeface="+mn-ea"/>
                <a:cs typeface="+mn-cs"/>
              </a:rPr>
              <a:t>多种语言）。用户平均每天产生</a:t>
            </a:r>
            <a:r>
              <a:rPr lang="en-US" altLang="zh-CN" sz="1200" b="0" i="0" kern="1200" dirty="0">
                <a:solidFill>
                  <a:schemeClr val="tx1"/>
                </a:solidFill>
                <a:effectLst/>
                <a:latin typeface="+mn-lt"/>
                <a:ea typeface="+mn-ea"/>
                <a:cs typeface="+mn-cs"/>
              </a:rPr>
              <a:t>80</a:t>
            </a:r>
            <a:r>
              <a:rPr lang="zh-CN" altLang="en-US" sz="1200" b="0" i="0" kern="1200" dirty="0">
                <a:solidFill>
                  <a:schemeClr val="tx1"/>
                </a:solidFill>
                <a:effectLst/>
                <a:latin typeface="+mn-lt"/>
                <a:ea typeface="+mn-ea"/>
                <a:cs typeface="+mn-cs"/>
              </a:rPr>
              <a:t>亿次视频观看，其中</a:t>
            </a:r>
            <a:r>
              <a:rPr lang="en-US" altLang="zh-CN" sz="1200" b="0" i="0" kern="1200" dirty="0">
                <a:solidFill>
                  <a:schemeClr val="tx1"/>
                </a:solidFill>
                <a:effectLst/>
                <a:latin typeface="+mn-lt"/>
                <a:ea typeface="+mn-ea"/>
                <a:cs typeface="+mn-cs"/>
              </a:rPr>
              <a:t>20</a:t>
            </a:r>
            <a:r>
              <a:rPr lang="zh-CN" altLang="en-US" sz="1200" b="0" i="0" kern="1200" dirty="0">
                <a:solidFill>
                  <a:schemeClr val="tx1"/>
                </a:solidFill>
                <a:effectLst/>
                <a:latin typeface="+mn-lt"/>
                <a:ea typeface="+mn-ea"/>
                <a:cs typeface="+mn-cs"/>
              </a:rPr>
              <a:t>％是直播。每</a:t>
            </a:r>
            <a:r>
              <a:rPr lang="en-US" altLang="zh-CN" sz="1200" b="0" i="0" kern="1200" dirty="0">
                <a:solidFill>
                  <a:schemeClr val="tx1"/>
                </a:solidFill>
                <a:effectLst/>
                <a:latin typeface="+mn-lt"/>
                <a:ea typeface="+mn-ea"/>
                <a:cs typeface="+mn-cs"/>
              </a:rPr>
              <a:t>60</a:t>
            </a:r>
            <a:r>
              <a:rPr lang="zh-CN" altLang="en-US" sz="1200" b="0" i="0" kern="1200" dirty="0">
                <a:solidFill>
                  <a:schemeClr val="tx1"/>
                </a:solidFill>
                <a:effectLst/>
                <a:latin typeface="+mn-lt"/>
                <a:ea typeface="+mn-ea"/>
                <a:cs typeface="+mn-cs"/>
              </a:rPr>
              <a:t>秒：添加了</a:t>
            </a:r>
            <a:r>
              <a:rPr lang="en-US" altLang="zh-CN" sz="1200" b="0" i="0" kern="1200" dirty="0">
                <a:solidFill>
                  <a:schemeClr val="tx1"/>
                </a:solidFill>
                <a:effectLst/>
                <a:latin typeface="+mn-lt"/>
                <a:ea typeface="+mn-ea"/>
                <a:cs typeface="+mn-cs"/>
              </a:rPr>
              <a:t>317,000</a:t>
            </a:r>
            <a:r>
              <a:rPr lang="zh-CN" altLang="en-US" sz="1200" b="0" i="0" kern="1200" dirty="0">
                <a:solidFill>
                  <a:schemeClr val="tx1"/>
                </a:solidFill>
                <a:effectLst/>
                <a:latin typeface="+mn-lt"/>
                <a:ea typeface="+mn-ea"/>
                <a:cs typeface="+mn-cs"/>
              </a:rPr>
              <a:t>个状态更新，上传了</a:t>
            </a:r>
            <a:r>
              <a:rPr lang="en-US" altLang="zh-CN" sz="1200" b="0" i="0" kern="1200" dirty="0">
                <a:solidFill>
                  <a:schemeClr val="tx1"/>
                </a:solidFill>
                <a:effectLst/>
                <a:latin typeface="+mn-lt"/>
                <a:ea typeface="+mn-ea"/>
                <a:cs typeface="+mn-cs"/>
              </a:rPr>
              <a:t>14.7</a:t>
            </a:r>
            <a:r>
              <a:rPr lang="zh-CN" altLang="en-US" sz="1200" b="0" i="0" kern="1200" dirty="0">
                <a:solidFill>
                  <a:schemeClr val="tx1"/>
                </a:solidFill>
                <a:effectLst/>
                <a:latin typeface="+mn-lt"/>
                <a:ea typeface="+mn-ea"/>
                <a:cs typeface="+mn-cs"/>
              </a:rPr>
              <a:t>万张照片，并且共享了</a:t>
            </a:r>
            <a:r>
              <a:rPr lang="en-US" altLang="zh-CN" sz="1200" b="0" i="0" kern="1200" dirty="0">
                <a:solidFill>
                  <a:schemeClr val="tx1"/>
                </a:solidFill>
                <a:effectLst/>
                <a:latin typeface="+mn-lt"/>
                <a:ea typeface="+mn-ea"/>
                <a:cs typeface="+mn-cs"/>
              </a:rPr>
              <a:t>5.4</a:t>
            </a:r>
            <a:r>
              <a:rPr lang="zh-CN" altLang="en-US" sz="1200" b="0" i="0" kern="1200" dirty="0">
                <a:solidFill>
                  <a:schemeClr val="tx1"/>
                </a:solidFill>
                <a:effectLst/>
                <a:latin typeface="+mn-lt"/>
                <a:ea typeface="+mn-ea"/>
                <a:cs typeface="+mn-cs"/>
              </a:rPr>
              <a:t>万个链接。它在全球</a:t>
            </a:r>
            <a:r>
              <a:rPr lang="en-US" altLang="zh-CN" sz="1200" b="0" i="0" kern="1200" dirty="0">
                <a:solidFill>
                  <a:schemeClr val="tx1"/>
                </a:solidFill>
                <a:effectLst/>
                <a:latin typeface="+mn-lt"/>
                <a:ea typeface="+mn-ea"/>
                <a:cs typeface="+mn-cs"/>
              </a:rPr>
              <a:t>15</a:t>
            </a:r>
            <a:r>
              <a:rPr lang="zh-CN" altLang="en-US" sz="1200" b="0" i="0" kern="1200" dirty="0">
                <a:solidFill>
                  <a:schemeClr val="tx1"/>
                </a:solidFill>
                <a:effectLst/>
                <a:latin typeface="+mn-lt"/>
                <a:ea typeface="+mn-ea"/>
                <a:cs typeface="+mn-cs"/>
              </a:rPr>
              <a:t>个园区中拥有</a:t>
            </a:r>
            <a:r>
              <a:rPr lang="en-US" altLang="zh-CN" sz="1200" b="0" i="0" kern="1200" dirty="0">
                <a:solidFill>
                  <a:schemeClr val="tx1"/>
                </a:solidFill>
                <a:effectLst/>
                <a:latin typeface="+mn-lt"/>
                <a:ea typeface="+mn-ea"/>
                <a:cs typeface="+mn-cs"/>
              </a:rPr>
              <a:t>1500</a:t>
            </a:r>
            <a:r>
              <a:rPr lang="zh-CN" altLang="en-US" sz="1200" b="0" i="0" kern="1200" dirty="0">
                <a:solidFill>
                  <a:schemeClr val="tx1"/>
                </a:solidFill>
                <a:effectLst/>
                <a:latin typeface="+mn-lt"/>
                <a:ea typeface="+mn-ea"/>
                <a:cs typeface="+mn-cs"/>
              </a:rPr>
              <a:t>万平方英尺的数据中心，仍然是</a:t>
            </a:r>
            <a:r>
              <a:rPr lang="en" altLang="zh-CN" sz="1200" b="0" i="0" kern="1200" dirty="0">
                <a:solidFill>
                  <a:schemeClr val="tx1"/>
                </a:solidFill>
                <a:effectLst/>
                <a:latin typeface="+mn-lt"/>
                <a:ea typeface="+mn-ea"/>
                <a:cs typeface="+mn-cs"/>
              </a:rPr>
              <a:t>LAMP</a:t>
            </a:r>
            <a:r>
              <a:rPr lang="zh-CN" altLang="en-US" sz="1200" b="0" i="0" kern="1200" dirty="0">
                <a:solidFill>
                  <a:schemeClr val="tx1"/>
                </a:solidFill>
                <a:effectLst/>
                <a:latin typeface="+mn-lt"/>
                <a:ea typeface="+mn-ea"/>
                <a:cs typeface="+mn-cs"/>
              </a:rPr>
              <a:t>网站。仍然使用</a:t>
            </a:r>
            <a:r>
              <a:rPr lang="en" altLang="zh-CN" sz="1200" b="0" i="0" kern="1200" dirty="0">
                <a:solidFill>
                  <a:schemeClr val="tx1"/>
                </a:solidFill>
                <a:effectLst/>
                <a:latin typeface="+mn-lt"/>
                <a:ea typeface="+mn-ea"/>
                <a:cs typeface="+mn-cs"/>
              </a:rPr>
              <a:t>PHP</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但是它已经为其构建了编译器，因此可以在其</a:t>
            </a:r>
            <a:r>
              <a:rPr lang="en" altLang="zh-CN" sz="1200" b="0" i="0" kern="1200" dirty="0">
                <a:solidFill>
                  <a:schemeClr val="tx1"/>
                </a:solidFill>
                <a:effectLst/>
                <a:latin typeface="+mn-lt"/>
                <a:ea typeface="+mn-ea"/>
                <a:cs typeface="+mn-cs"/>
              </a:rPr>
              <a:t>Web</a:t>
            </a:r>
            <a:r>
              <a:rPr lang="zh-CN" altLang="en-US" sz="1200" b="0" i="0" kern="1200" dirty="0">
                <a:solidFill>
                  <a:schemeClr val="tx1"/>
                </a:solidFill>
                <a:effectLst/>
                <a:latin typeface="+mn-lt"/>
                <a:ea typeface="+mn-ea"/>
                <a:cs typeface="+mn-cs"/>
              </a:rPr>
              <a:t>服务器上将其转换为本机代码，从而提高了性能。在</a:t>
            </a:r>
            <a:r>
              <a:rPr lang="en" altLang="zh-CN" sz="1200" b="0" i="0" kern="1200" dirty="0">
                <a:solidFill>
                  <a:schemeClr val="tx1"/>
                </a:solidFill>
                <a:effectLst/>
                <a:latin typeface="+mn-lt"/>
                <a:ea typeface="+mn-ea"/>
                <a:cs typeface="+mn-cs"/>
              </a:rPr>
              <a:t>Linux</a:t>
            </a:r>
            <a:r>
              <a:rPr lang="zh-CN" altLang="en-US" sz="1200" b="0" i="0" kern="1200" dirty="0">
                <a:solidFill>
                  <a:schemeClr val="tx1"/>
                </a:solidFill>
                <a:effectLst/>
                <a:latin typeface="+mn-lt"/>
                <a:ea typeface="+mn-ea"/>
                <a:cs typeface="+mn-cs"/>
              </a:rPr>
              <a:t>上，但已针对</a:t>
            </a:r>
            <a:r>
              <a:rPr lang="en" altLang="zh-CN" sz="1200" b="0" i="0" kern="1200" dirty="0">
                <a:solidFill>
                  <a:schemeClr val="tx1"/>
                </a:solidFill>
                <a:effectLst/>
                <a:latin typeface="+mn-lt"/>
                <a:ea typeface="+mn-ea"/>
                <a:cs typeface="+mn-cs"/>
              </a:rPr>
              <a:t>MySQL</a:t>
            </a:r>
            <a:r>
              <a:rPr lang="zh-CN" altLang="en-US" sz="1200" b="0" i="0" kern="1200" dirty="0">
                <a:solidFill>
                  <a:schemeClr val="tx1"/>
                </a:solidFill>
                <a:effectLst/>
                <a:latin typeface="+mn-lt"/>
                <a:ea typeface="+mn-ea"/>
                <a:cs typeface="+mn-cs"/>
              </a:rPr>
              <a:t>进行了优化，以实现其自身的目的（尤其是在网络吞吐量方面），但主要是作为键值持久存储，因此将联接和逻辑移至</a:t>
            </a:r>
            <a:r>
              <a:rPr lang="en" altLang="zh-CN" sz="1200" b="0" i="0" kern="1200" dirty="0">
                <a:solidFill>
                  <a:schemeClr val="tx1"/>
                </a:solidFill>
                <a:effectLst/>
                <a:latin typeface="+mn-lt"/>
                <a:ea typeface="+mn-ea"/>
                <a:cs typeface="+mn-cs"/>
              </a:rPr>
              <a:t>Web</a:t>
            </a:r>
            <a:r>
              <a:rPr lang="zh-CN" altLang="en-US" sz="1200" b="0" i="0" kern="1200" dirty="0">
                <a:solidFill>
                  <a:schemeClr val="tx1"/>
                </a:solidFill>
                <a:effectLst/>
                <a:latin typeface="+mn-lt"/>
                <a:ea typeface="+mn-ea"/>
                <a:cs typeface="+mn-cs"/>
              </a:rPr>
              <a:t>服务器上，因为优化操作在</a:t>
            </a:r>
            <a:r>
              <a:rPr lang="en" altLang="zh-CN" sz="1200" b="0" i="0" kern="1200" dirty="0">
                <a:solidFill>
                  <a:schemeClr val="tx1"/>
                </a:solidFill>
                <a:effectLst/>
                <a:latin typeface="+mn-lt"/>
                <a:ea typeface="+mn-ea"/>
                <a:cs typeface="+mn-cs"/>
              </a:rPr>
              <a:t>Web</a:t>
            </a:r>
            <a:r>
              <a:rPr lang="zh-CN" altLang="en-US" sz="1200" b="0" i="0" kern="1200" dirty="0">
                <a:solidFill>
                  <a:schemeClr val="tx1"/>
                </a:solidFill>
                <a:effectLst/>
                <a:latin typeface="+mn-lt"/>
                <a:ea typeface="+mn-ea"/>
                <a:cs typeface="+mn-cs"/>
              </a:rPr>
              <a:t>服务器上更容易执行。（</a:t>
            </a:r>
            <a:r>
              <a:rPr lang="en" altLang="zh-CN" sz="1200" b="0" i="0" kern="1200" dirty="0">
                <a:solidFill>
                  <a:schemeClr val="tx1"/>
                </a:solidFill>
                <a:effectLst/>
                <a:latin typeface="+mn-lt"/>
                <a:ea typeface="+mn-ea"/>
                <a:cs typeface="+mn-cs"/>
              </a:rPr>
              <a:t>Memcached</a:t>
            </a:r>
            <a:r>
              <a:rPr lang="zh-CN" altLang="en-US" sz="1200" b="0" i="0" kern="1200" dirty="0">
                <a:solidFill>
                  <a:schemeClr val="tx1"/>
                </a:solidFill>
                <a:effectLst/>
                <a:latin typeface="+mn-lt"/>
                <a:ea typeface="+mn-ea"/>
                <a:cs typeface="+mn-cs"/>
              </a:rPr>
              <a:t>层）还有一些内部开发：</a:t>
            </a:r>
            <a:r>
              <a:rPr lang="en" altLang="zh-CN" sz="1200" b="0" i="0" kern="1200" dirty="0">
                <a:solidFill>
                  <a:schemeClr val="tx1"/>
                </a:solidFill>
                <a:effectLst/>
                <a:latin typeface="+mn-lt"/>
                <a:ea typeface="+mn-ea"/>
                <a:cs typeface="+mn-cs"/>
              </a:rPr>
              <a:t>Haystack</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一种高度可扩展的对象存储，用于为</a:t>
            </a:r>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提供大量照片；</a:t>
            </a:r>
            <a:r>
              <a:rPr lang="en" altLang="zh-CN" sz="1200" b="0" i="0" kern="1200" dirty="0">
                <a:solidFill>
                  <a:schemeClr val="tx1"/>
                </a:solidFill>
                <a:effectLst/>
                <a:latin typeface="+mn-lt"/>
                <a:ea typeface="+mn-ea"/>
                <a:cs typeface="+mn-cs"/>
              </a:rPr>
              <a:t>Scribe</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一个可以按其规模运行的测井系统，但今年似乎已被废弃。因此，我们希望很快了解新的日志记录系统。</a:t>
            </a:r>
          </a:p>
          <a:p>
            <a:pPr rtl="0"/>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可以在任何时间点运行数千个</a:t>
            </a:r>
            <a:r>
              <a:rPr lang="en" altLang="zh-CN" sz="1200" b="0" i="0" kern="1200" dirty="0">
                <a:solidFill>
                  <a:schemeClr val="tx1"/>
                </a:solidFill>
                <a:effectLst/>
                <a:latin typeface="+mn-lt"/>
                <a:ea typeface="+mn-ea"/>
                <a:cs typeface="+mn-cs"/>
              </a:rPr>
              <a:t>Memcached</a:t>
            </a:r>
            <a:r>
              <a:rPr lang="zh-CN" altLang="en-US" sz="1200" b="0" i="0" kern="1200" dirty="0">
                <a:solidFill>
                  <a:schemeClr val="tx1"/>
                </a:solidFill>
                <a:effectLst/>
                <a:latin typeface="+mn-lt"/>
                <a:ea typeface="+mn-ea"/>
                <a:cs typeface="+mn-cs"/>
              </a:rPr>
              <a:t>服务器，其中包含数十</a:t>
            </a:r>
            <a:r>
              <a:rPr lang="en" altLang="zh-CN" sz="1200" b="0" i="0" kern="1200" dirty="0">
                <a:solidFill>
                  <a:schemeClr val="tx1"/>
                </a:solidFill>
                <a:effectLst/>
                <a:latin typeface="+mn-lt"/>
                <a:ea typeface="+mn-ea"/>
                <a:cs typeface="+mn-cs"/>
              </a:rPr>
              <a:t>TB</a:t>
            </a:r>
            <a:r>
              <a:rPr lang="zh-CN" altLang="en-US" sz="1200" b="0" i="0" kern="1200" dirty="0">
                <a:solidFill>
                  <a:schemeClr val="tx1"/>
                </a:solidFill>
                <a:effectLst/>
                <a:latin typeface="+mn-lt"/>
                <a:ea typeface="+mn-ea"/>
                <a:cs typeface="+mn-cs"/>
              </a:rPr>
              <a:t>的缓存数据。然后，</a:t>
            </a:r>
            <a:r>
              <a:rPr lang="en" altLang="zh-CN" sz="1200" b="0" i="0" kern="1200" dirty="0">
                <a:solidFill>
                  <a:schemeClr val="tx1"/>
                </a:solidFill>
                <a:effectLst/>
                <a:latin typeface="+mn-lt"/>
                <a:ea typeface="+mn-ea"/>
                <a:cs typeface="+mn-cs"/>
              </a:rPr>
              <a:t>HipHop</a:t>
            </a:r>
            <a:r>
              <a:rPr lang="zh-CN" altLang="en-US" sz="1200" b="0" i="0" kern="1200" dirty="0">
                <a:solidFill>
                  <a:schemeClr val="tx1"/>
                </a:solidFill>
                <a:effectLst/>
                <a:latin typeface="+mn-lt"/>
                <a:ea typeface="+mn-ea"/>
                <a:cs typeface="+mn-cs"/>
              </a:rPr>
              <a:t>将</a:t>
            </a:r>
            <a:r>
              <a:rPr lang="en" altLang="zh-CN" sz="1200" b="0" i="0" kern="1200" dirty="0">
                <a:solidFill>
                  <a:schemeClr val="tx1"/>
                </a:solidFill>
                <a:effectLst/>
                <a:latin typeface="+mn-lt"/>
                <a:ea typeface="+mn-ea"/>
                <a:cs typeface="+mn-cs"/>
              </a:rPr>
              <a:t>PHP</a:t>
            </a:r>
            <a:r>
              <a:rPr lang="zh-CN" altLang="en-US" sz="1200" b="0" i="0" kern="1200" dirty="0">
                <a:solidFill>
                  <a:schemeClr val="tx1"/>
                </a:solidFill>
                <a:effectLst/>
                <a:latin typeface="+mn-lt"/>
                <a:ea typeface="+mn-ea"/>
                <a:cs typeface="+mn-cs"/>
              </a:rPr>
              <a:t>转换为</a:t>
            </a:r>
            <a:r>
              <a:rPr lang="en" altLang="zh-CN" sz="1200" b="0" i="0" kern="1200" dirty="0">
                <a:solidFill>
                  <a:schemeClr val="tx1"/>
                </a:solidFill>
                <a:effectLst/>
                <a:latin typeface="+mn-lt"/>
                <a:ea typeface="+mn-ea"/>
                <a:cs typeface="+mn-cs"/>
              </a:rPr>
              <a:t>C ++</a:t>
            </a:r>
            <a:r>
              <a:rPr lang="zh-CN" altLang="en-US" sz="1200" b="0" i="0" kern="1200" dirty="0">
                <a:solidFill>
                  <a:schemeClr val="tx1"/>
                </a:solidFill>
                <a:effectLst/>
                <a:latin typeface="+mn-lt"/>
                <a:ea typeface="+mn-ea"/>
                <a:cs typeface="+mn-cs"/>
              </a:rPr>
              <a:t>代码，然后可以对其进行编译以提高性能。（</a:t>
            </a:r>
            <a:r>
              <a:rPr lang="en-US" altLang="zh-CN" sz="1200" b="0" i="0" kern="1200" dirty="0">
                <a:solidFill>
                  <a:schemeClr val="tx1"/>
                </a:solidFill>
                <a:effectLst/>
                <a:latin typeface="+mn-lt"/>
                <a:ea typeface="+mn-ea"/>
                <a:cs typeface="+mn-cs"/>
              </a:rPr>
              <a:t>18</a:t>
            </a:r>
            <a:r>
              <a:rPr lang="zh-CN" altLang="en-US" sz="1200" b="0" i="0" kern="1200" dirty="0">
                <a:solidFill>
                  <a:schemeClr val="tx1"/>
                </a:solidFill>
                <a:effectLst/>
                <a:latin typeface="+mn-lt"/>
                <a:ea typeface="+mn-ea"/>
                <a:cs typeface="+mn-cs"/>
              </a:rPr>
              <a:t>个月的工程师团队致力于开发</a:t>
            </a:r>
            <a:r>
              <a:rPr lang="en" altLang="zh-CN" sz="1200" b="0" i="0" kern="1200" dirty="0">
                <a:solidFill>
                  <a:schemeClr val="tx1"/>
                </a:solidFill>
                <a:effectLst/>
                <a:latin typeface="+mn-lt"/>
                <a:ea typeface="+mn-ea"/>
                <a:cs typeface="+mn-cs"/>
              </a:rPr>
              <a:t>HipHop</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然后在</a:t>
            </a:r>
            <a:r>
              <a:rPr lang="en-US" altLang="zh-CN" sz="1200" b="0" i="0" kern="1200" dirty="0">
                <a:solidFill>
                  <a:schemeClr val="tx1"/>
                </a:solidFill>
                <a:effectLst/>
                <a:latin typeface="+mn-lt"/>
                <a:ea typeface="+mn-ea"/>
                <a:cs typeface="+mn-cs"/>
              </a:rPr>
              <a:t>2013</a:t>
            </a:r>
            <a:r>
              <a:rPr lang="zh-CN" altLang="en-US" sz="1200" b="0" i="0" kern="1200" dirty="0">
                <a:solidFill>
                  <a:schemeClr val="tx1"/>
                </a:solidFill>
                <a:effectLst/>
                <a:latin typeface="+mn-lt"/>
                <a:ea typeface="+mn-ea"/>
                <a:cs typeface="+mn-cs"/>
              </a:rPr>
              <a:t>年被</a:t>
            </a:r>
            <a:r>
              <a:rPr lang="en" altLang="zh-CN" sz="1200" b="0" i="0" kern="1200" dirty="0">
                <a:solidFill>
                  <a:schemeClr val="tx1"/>
                </a:solidFill>
                <a:effectLst/>
                <a:latin typeface="+mn-lt"/>
                <a:ea typeface="+mn-ea"/>
                <a:cs typeface="+mn-cs"/>
              </a:rPr>
              <a:t>HHVM</a:t>
            </a:r>
            <a:r>
              <a:rPr lang="zh-CN" altLang="en-US" sz="1200" b="0" i="0" kern="1200" dirty="0">
                <a:solidFill>
                  <a:schemeClr val="tx1"/>
                </a:solidFill>
                <a:effectLst/>
                <a:latin typeface="+mn-lt"/>
                <a:ea typeface="+mn-ea"/>
                <a:cs typeface="+mn-cs"/>
              </a:rPr>
              <a:t>取代）</a:t>
            </a:r>
          </a:p>
          <a:p>
            <a:pPr rtl="0"/>
            <a:r>
              <a:rPr lang="zh-CN" altLang="en-US" sz="1200" b="0" i="0" kern="1200" dirty="0">
                <a:solidFill>
                  <a:schemeClr val="tx1"/>
                </a:solidFill>
                <a:effectLst/>
                <a:latin typeface="+mn-lt"/>
                <a:ea typeface="+mn-ea"/>
                <a:cs typeface="+mn-cs"/>
              </a:rPr>
              <a:t>对于网页服务系统，他们使用</a:t>
            </a:r>
            <a:r>
              <a:rPr lang="en" altLang="zh-CN" sz="1200" b="0" i="0" kern="1200" dirty="0" err="1">
                <a:solidFill>
                  <a:schemeClr val="tx1"/>
                </a:solidFill>
                <a:effectLst/>
                <a:latin typeface="+mn-lt"/>
                <a:ea typeface="+mn-ea"/>
                <a:cs typeface="+mn-cs"/>
              </a:rPr>
              <a:t>BigPipe</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它按部分为每个网页提供服务：（称为“ </a:t>
            </a:r>
            <a:r>
              <a:rPr lang="en" altLang="zh-CN" sz="1200" b="0" i="0" kern="1200" dirty="0">
                <a:solidFill>
                  <a:schemeClr val="tx1"/>
                </a:solidFill>
                <a:effectLst/>
                <a:latin typeface="+mn-lt"/>
                <a:ea typeface="+mn-ea"/>
                <a:cs typeface="+mn-cs"/>
              </a:rPr>
              <a:t>pagelets”</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分别检索聊天窗口，分别检索新闻提要，依此类推。为了计算大量数据，他们将</a:t>
            </a:r>
            <a:r>
              <a:rPr lang="en" altLang="zh-CN" sz="1200" b="0" i="0" kern="1200" dirty="0">
                <a:solidFill>
                  <a:schemeClr val="tx1"/>
                </a:solidFill>
                <a:effectLst/>
                <a:latin typeface="+mn-lt"/>
                <a:ea typeface="+mn-ea"/>
                <a:cs typeface="+mn-cs"/>
              </a:rPr>
              <a:t>Hadoop</a:t>
            </a:r>
            <a:r>
              <a:rPr lang="zh-CN" altLang="en-US" sz="1200" b="0" i="0" kern="1200" dirty="0">
                <a:solidFill>
                  <a:schemeClr val="tx1"/>
                </a:solidFill>
                <a:effectLst/>
                <a:latin typeface="+mn-lt"/>
                <a:ea typeface="+mn-ea"/>
                <a:cs typeface="+mn-cs"/>
              </a:rPr>
              <a:t>与</a:t>
            </a:r>
            <a:r>
              <a:rPr lang="en" altLang="zh-CN" sz="1200" b="0" i="0" kern="1200" dirty="0">
                <a:solidFill>
                  <a:schemeClr val="tx1"/>
                </a:solidFill>
                <a:effectLst/>
                <a:latin typeface="+mn-lt"/>
                <a:ea typeface="+mn-ea"/>
                <a:cs typeface="+mn-cs"/>
              </a:rPr>
              <a:t>Hive</a:t>
            </a:r>
            <a:r>
              <a:rPr lang="zh-CN" altLang="en-US" sz="1200" b="0" i="0" kern="1200" dirty="0">
                <a:solidFill>
                  <a:schemeClr val="tx1"/>
                </a:solidFill>
                <a:effectLst/>
                <a:latin typeface="+mn-lt"/>
                <a:ea typeface="+mn-ea"/>
                <a:cs typeface="+mn-cs"/>
              </a:rPr>
              <a:t>结合使用。</a:t>
            </a:r>
            <a:r>
              <a:rPr lang="en" altLang="zh-CN" sz="1200" b="0" i="0" kern="1200" dirty="0">
                <a:solidFill>
                  <a:schemeClr val="tx1"/>
                </a:solidFill>
                <a:effectLst/>
                <a:latin typeface="+mn-lt"/>
                <a:ea typeface="+mn-ea"/>
                <a:cs typeface="+mn-cs"/>
              </a:rPr>
              <a:t>Hadoop</a:t>
            </a:r>
            <a:r>
              <a:rPr lang="zh-CN" altLang="en-US" sz="1200" b="0" i="0" kern="1200" dirty="0">
                <a:solidFill>
                  <a:schemeClr val="tx1"/>
                </a:solidFill>
                <a:effectLst/>
                <a:latin typeface="+mn-lt"/>
                <a:ea typeface="+mn-ea"/>
                <a:cs typeface="+mn-cs"/>
              </a:rPr>
              <a:t>和</a:t>
            </a:r>
            <a:r>
              <a:rPr lang="en" altLang="zh-CN" sz="1200" b="0" i="0" kern="1200" dirty="0">
                <a:solidFill>
                  <a:schemeClr val="tx1"/>
                </a:solidFill>
                <a:effectLst/>
                <a:latin typeface="+mn-lt"/>
                <a:ea typeface="+mn-ea"/>
                <a:cs typeface="+mn-cs"/>
              </a:rPr>
              <a:t>Hive</a:t>
            </a:r>
            <a:r>
              <a:rPr lang="zh-CN" altLang="en-US" sz="1200" b="0" i="0" kern="1200" dirty="0">
                <a:solidFill>
                  <a:schemeClr val="tx1"/>
                </a:solidFill>
                <a:effectLst/>
                <a:latin typeface="+mn-lt"/>
                <a:ea typeface="+mn-ea"/>
                <a:cs typeface="+mn-cs"/>
              </a:rPr>
              <a:t>都是开源的（</a:t>
            </a:r>
            <a:r>
              <a:rPr lang="en" altLang="zh-CN" sz="1200" b="0" i="0" kern="1200" dirty="0">
                <a:solidFill>
                  <a:schemeClr val="tx1"/>
                </a:solidFill>
                <a:effectLst/>
                <a:latin typeface="+mn-lt"/>
                <a:ea typeface="+mn-ea"/>
                <a:cs typeface="+mn-cs"/>
              </a:rPr>
              <a:t>Apache</a:t>
            </a:r>
            <a:r>
              <a:rPr lang="zh-CN" altLang="en-US" sz="1200" b="0" i="0" kern="1200" dirty="0">
                <a:solidFill>
                  <a:schemeClr val="tx1"/>
                </a:solidFill>
                <a:effectLst/>
                <a:latin typeface="+mn-lt"/>
                <a:ea typeface="+mn-ea"/>
                <a:cs typeface="+mn-cs"/>
              </a:rPr>
              <a:t>项目），并被许多大型服务（例如</a:t>
            </a:r>
            <a:r>
              <a:rPr lang="en" altLang="zh-CN" sz="1200" b="0" i="0" kern="1200" dirty="0">
                <a:solidFill>
                  <a:schemeClr val="tx1"/>
                </a:solidFill>
                <a:effectLst/>
                <a:latin typeface="+mn-lt"/>
                <a:ea typeface="+mn-ea"/>
                <a:cs typeface="+mn-cs"/>
              </a:rPr>
              <a:t>Yahoo</a:t>
            </a:r>
            <a:r>
              <a:rPr lang="zh-CN" altLang="en-US" sz="1200" b="0" i="0" kern="1200" dirty="0">
                <a:solidFill>
                  <a:schemeClr val="tx1"/>
                </a:solidFill>
                <a:effectLst/>
                <a:latin typeface="+mn-lt"/>
                <a:ea typeface="+mn-ea"/>
                <a:cs typeface="+mn-cs"/>
              </a:rPr>
              <a:t>和</a:t>
            </a:r>
            <a:r>
              <a:rPr lang="en" altLang="zh-CN" sz="1200" b="0" i="0" kern="1200" dirty="0">
                <a:solidFill>
                  <a:schemeClr val="tx1"/>
                </a:solidFill>
                <a:effectLst/>
                <a:latin typeface="+mn-lt"/>
                <a:ea typeface="+mn-ea"/>
                <a:cs typeface="+mn-cs"/>
              </a:rPr>
              <a:t>Twitter</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使用。</a:t>
            </a:r>
          </a:p>
          <a:p>
            <a:pPr rtl="0"/>
            <a:r>
              <a:rPr lang="zh-CN" altLang="en-US" sz="1200" b="0" i="0" kern="1200" dirty="0">
                <a:solidFill>
                  <a:schemeClr val="tx1"/>
                </a:solidFill>
                <a:effectLst/>
                <a:latin typeface="+mn-lt"/>
                <a:ea typeface="+mn-ea"/>
                <a:cs typeface="+mn-cs"/>
              </a:rPr>
              <a:t>他们使用开放源代码的</a:t>
            </a:r>
            <a:r>
              <a:rPr lang="en" altLang="zh-CN" sz="1200" b="0" i="0" kern="1200" dirty="0">
                <a:solidFill>
                  <a:schemeClr val="tx1"/>
                </a:solidFill>
                <a:effectLst/>
                <a:latin typeface="+mn-lt"/>
                <a:ea typeface="+mn-ea"/>
                <a:cs typeface="+mn-cs"/>
              </a:rPr>
              <a:t>HTTP</a:t>
            </a:r>
            <a:r>
              <a:rPr lang="zh-CN" altLang="en-US" sz="1200" b="0" i="0" kern="1200" dirty="0">
                <a:solidFill>
                  <a:schemeClr val="tx1"/>
                </a:solidFill>
                <a:effectLst/>
                <a:latin typeface="+mn-lt"/>
                <a:ea typeface="+mn-ea"/>
                <a:cs typeface="+mn-cs"/>
              </a:rPr>
              <a:t>加速器</a:t>
            </a:r>
            <a:r>
              <a:rPr lang="en" altLang="zh-CN" sz="1200" b="0" i="0" u="none" strike="noStrike" kern="1200" dirty="0">
                <a:solidFill>
                  <a:schemeClr val="tx1"/>
                </a:solidFill>
                <a:effectLst/>
                <a:latin typeface="+mn-lt"/>
                <a:ea typeface="+mn-ea"/>
                <a:cs typeface="+mn-cs"/>
                <a:hlinkClick r:id="rId4"/>
              </a:rPr>
              <a:t>Varnish</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该加速器既可以充当负载平衡器，又可以快速缓存内容。（以提供数十亿张照片）作为</a:t>
            </a:r>
            <a:r>
              <a:rPr lang="en" altLang="zh-CN" sz="1200" b="0" i="0" kern="1200" dirty="0">
                <a:solidFill>
                  <a:schemeClr val="tx1"/>
                </a:solidFill>
                <a:effectLst/>
                <a:latin typeface="+mn-lt"/>
                <a:ea typeface="+mn-ea"/>
                <a:cs typeface="+mn-cs"/>
              </a:rPr>
              <a:t>JavaScript</a:t>
            </a:r>
            <a:r>
              <a:rPr lang="zh-CN" altLang="en-US" sz="1200" b="0" i="0" kern="1200" dirty="0">
                <a:solidFill>
                  <a:schemeClr val="tx1"/>
                </a:solidFill>
                <a:effectLst/>
                <a:latin typeface="+mn-lt"/>
                <a:ea typeface="+mn-ea"/>
                <a:cs typeface="+mn-cs"/>
              </a:rPr>
              <a:t>库进行</a:t>
            </a:r>
            <a:r>
              <a:rPr lang="zh-CN" altLang="en-US" sz="1200" b="0" i="0" u="none" strike="noStrike" kern="1200" dirty="0">
                <a:solidFill>
                  <a:schemeClr val="tx1"/>
                </a:solidFill>
                <a:effectLst/>
                <a:latin typeface="+mn-lt"/>
                <a:ea typeface="+mn-ea"/>
                <a:cs typeface="+mn-cs"/>
                <a:hlinkClick r:id="rId5"/>
              </a:rPr>
              <a:t>反应</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用于渲染图形的算法集合。对于所有人，他们都使用</a:t>
            </a:r>
            <a:r>
              <a:rPr lang="en" altLang="zh-CN" sz="1200" b="0" i="0" u="none" strike="noStrike" kern="1200" dirty="0">
                <a:solidFill>
                  <a:schemeClr val="tx1"/>
                </a:solidFill>
                <a:effectLst/>
                <a:latin typeface="+mn-lt"/>
                <a:ea typeface="+mn-ea"/>
                <a:cs typeface="+mn-cs"/>
                <a:hlinkClick r:id="rId6"/>
              </a:rPr>
              <a:t>Thrift</a:t>
            </a:r>
            <a:r>
              <a:rPr lang="zh-CN" altLang="en-US" sz="1200" b="0" i="0" kern="1200" dirty="0">
                <a:solidFill>
                  <a:schemeClr val="tx1"/>
                </a:solidFill>
                <a:effectLst/>
                <a:latin typeface="+mn-lt"/>
                <a:ea typeface="+mn-ea"/>
                <a:cs typeface="+mn-cs"/>
              </a:rPr>
              <a:t>内部开发的跨语言框架，该框架将所有这些不同的语言联系在一起，从而使彼此之间可以进行交谈。</a:t>
            </a:r>
          </a:p>
          <a:p>
            <a:pPr rtl="0"/>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有一个名为</a:t>
            </a:r>
            <a:r>
              <a:rPr lang="en" altLang="zh-CN" sz="1200" b="0" i="0" kern="1200" dirty="0">
                <a:solidFill>
                  <a:schemeClr val="tx1"/>
                </a:solidFill>
                <a:effectLst/>
                <a:latin typeface="+mn-lt"/>
                <a:ea typeface="+mn-ea"/>
                <a:cs typeface="+mn-cs"/>
              </a:rPr>
              <a:t>Gatekeeper</a:t>
            </a:r>
            <a:r>
              <a:rPr lang="zh-CN" altLang="en-US" sz="1200" b="0" i="0" kern="1200" dirty="0">
                <a:solidFill>
                  <a:schemeClr val="tx1"/>
                </a:solidFill>
                <a:effectLst/>
                <a:latin typeface="+mn-lt"/>
                <a:ea typeface="+mn-ea"/>
                <a:cs typeface="+mn-cs"/>
              </a:rPr>
              <a:t>的系统，该系统使他们可以为不同的用户组运行不同的代码。这使他们可以逐步发布新功能，</a:t>
            </a:r>
            <a:r>
              <a:rPr lang="en" altLang="zh-CN" sz="1200" b="0" i="0" kern="1200" dirty="0">
                <a:solidFill>
                  <a:schemeClr val="tx1"/>
                </a:solidFill>
                <a:effectLst/>
                <a:latin typeface="+mn-lt"/>
                <a:ea typeface="+mn-ea"/>
                <a:cs typeface="+mn-cs"/>
              </a:rPr>
              <a:t>A / B</a:t>
            </a:r>
            <a:r>
              <a:rPr lang="zh-CN" altLang="en-US" sz="1200" b="0" i="0" kern="1200" dirty="0">
                <a:solidFill>
                  <a:schemeClr val="tx1"/>
                </a:solidFill>
                <a:effectLst/>
                <a:latin typeface="+mn-lt"/>
                <a:ea typeface="+mn-ea"/>
                <a:cs typeface="+mn-cs"/>
              </a:rPr>
              <a:t>测试和新功能。他们还可以执行称为“黑暗发射”的操作，即在场景启用之前激活幕后某个功能的元素。</a:t>
            </a:r>
          </a:p>
          <a:p>
            <a:pPr rtl="0"/>
            <a:r>
              <a:rPr lang="zh-CN" altLang="en-US" sz="1200" b="0" i="0" kern="1200" dirty="0">
                <a:solidFill>
                  <a:schemeClr val="tx1"/>
                </a:solidFill>
                <a:effectLst/>
                <a:latin typeface="+mn-lt"/>
                <a:ea typeface="+mn-ea"/>
                <a:cs typeface="+mn-cs"/>
              </a:rPr>
              <a:t>他们使用</a:t>
            </a:r>
            <a:r>
              <a:rPr lang="en" altLang="zh-CN" sz="1200" b="0" i="0" u="none" strike="noStrike" kern="1200" dirty="0">
                <a:solidFill>
                  <a:schemeClr val="tx1"/>
                </a:solidFill>
                <a:effectLst/>
                <a:latin typeface="+mn-lt"/>
                <a:ea typeface="+mn-ea"/>
                <a:cs typeface="+mn-cs"/>
                <a:hlinkClick r:id="rId7"/>
              </a:rPr>
              <a:t>XHProf</a:t>
            </a:r>
            <a:r>
              <a:rPr lang="zh-CN" altLang="en-US" sz="1200" b="0" i="0" kern="1200" dirty="0">
                <a:solidFill>
                  <a:schemeClr val="tx1"/>
                </a:solidFill>
                <a:effectLst/>
                <a:latin typeface="+mn-lt"/>
                <a:ea typeface="+mn-ea"/>
                <a:cs typeface="+mn-cs"/>
              </a:rPr>
              <a:t>监视每个</a:t>
            </a:r>
            <a:r>
              <a:rPr lang="en" altLang="zh-CN" sz="1200" b="0" i="0" kern="1200" dirty="0">
                <a:solidFill>
                  <a:schemeClr val="tx1"/>
                </a:solidFill>
                <a:effectLst/>
                <a:latin typeface="+mn-lt"/>
                <a:ea typeface="+mn-ea"/>
                <a:cs typeface="+mn-cs"/>
              </a:rPr>
              <a:t>PHP</a:t>
            </a:r>
            <a:r>
              <a:rPr lang="zh-CN" altLang="en-US" sz="1200" b="0" i="0" kern="1200" dirty="0">
                <a:solidFill>
                  <a:schemeClr val="tx1"/>
                </a:solidFill>
                <a:effectLst/>
                <a:latin typeface="+mn-lt"/>
                <a:ea typeface="+mn-ea"/>
                <a:cs typeface="+mn-cs"/>
              </a:rPr>
              <a:t>功能（实时生产环境）。</a:t>
            </a:r>
          </a:p>
          <a:p>
            <a:pPr rtl="0"/>
            <a:r>
              <a:rPr lang="zh-CN" altLang="en-US" sz="1200" b="1" i="0" kern="1200" dirty="0">
                <a:solidFill>
                  <a:schemeClr val="tx1"/>
                </a:solidFill>
                <a:effectLst/>
                <a:latin typeface="+mn-lt"/>
                <a:ea typeface="+mn-ea"/>
                <a:cs typeface="+mn-cs"/>
              </a:rPr>
              <a:t>他们喜欢的开源：</a:t>
            </a:r>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对于</a:t>
            </a:r>
            <a:r>
              <a:rPr lang="en" altLang="zh-CN" sz="1200" b="0" i="0" kern="1200" dirty="0">
                <a:solidFill>
                  <a:schemeClr val="tx1"/>
                </a:solidFill>
                <a:effectLst/>
                <a:latin typeface="+mn-lt"/>
                <a:ea typeface="+mn-ea"/>
                <a:cs typeface="+mn-cs"/>
              </a:rPr>
              <a:t>AI</a:t>
            </a:r>
            <a:r>
              <a:rPr lang="zh-CN" altLang="en-US" sz="1200" b="0" i="0" kern="1200" dirty="0">
                <a:solidFill>
                  <a:schemeClr val="tx1"/>
                </a:solidFill>
                <a:effectLst/>
                <a:latin typeface="+mn-lt"/>
                <a:ea typeface="+mn-ea"/>
                <a:cs typeface="+mn-cs"/>
              </a:rPr>
              <a:t>来说，它们有</a:t>
            </a:r>
            <a:r>
              <a:rPr lang="en" altLang="zh-CN" sz="1200" b="0" i="0" u="none" strike="noStrike" kern="1200" dirty="0">
                <a:solidFill>
                  <a:schemeClr val="tx1"/>
                </a:solidFill>
                <a:effectLst/>
                <a:latin typeface="+mn-lt"/>
                <a:ea typeface="+mn-ea"/>
                <a:cs typeface="+mn-cs"/>
                <a:hlinkClick r:id="rId8"/>
              </a:rPr>
              <a:t>fastText</a:t>
            </a:r>
            <a:r>
              <a:rPr lang="zh-CN" altLang="en" sz="1200" b="0" i="0" kern="1200" dirty="0">
                <a:solidFill>
                  <a:schemeClr val="tx1"/>
                </a:solidFill>
                <a:effectLst/>
                <a:latin typeface="+mn-lt"/>
                <a:ea typeface="+mn-ea"/>
                <a:cs typeface="+mn-cs"/>
              </a:rPr>
              <a:t>，</a:t>
            </a:r>
            <a:r>
              <a:rPr lang="en" altLang="zh-CN" sz="1200" b="0" i="0" u="none" strike="noStrike" kern="1200" dirty="0">
                <a:solidFill>
                  <a:schemeClr val="tx1"/>
                </a:solidFill>
                <a:effectLst/>
                <a:latin typeface="+mn-lt"/>
                <a:ea typeface="+mn-ea"/>
                <a:cs typeface="+mn-cs"/>
                <a:hlinkClick r:id="rId9"/>
              </a:rPr>
              <a:t>PyTorch</a:t>
            </a:r>
            <a:r>
              <a:rPr lang="zh-CN" altLang="en" sz="1200" b="0" i="0" kern="1200" dirty="0">
                <a:solidFill>
                  <a:schemeClr val="tx1"/>
                </a:solidFill>
                <a:effectLst/>
                <a:latin typeface="+mn-lt"/>
                <a:ea typeface="+mn-ea"/>
                <a:cs typeface="+mn-cs"/>
              </a:rPr>
              <a:t>，</a:t>
            </a:r>
            <a:r>
              <a:rPr lang="en" altLang="zh-CN" sz="1200" b="0" i="0" u="none" strike="noStrike" kern="1200" dirty="0">
                <a:solidFill>
                  <a:schemeClr val="tx1"/>
                </a:solidFill>
                <a:effectLst/>
                <a:latin typeface="+mn-lt"/>
                <a:ea typeface="+mn-ea"/>
                <a:cs typeface="+mn-cs"/>
                <a:hlinkClick r:id="rId10"/>
              </a:rPr>
              <a:t>PHYRE</a:t>
            </a:r>
            <a:r>
              <a:rPr lang="zh-CN" altLang="en" sz="1200" b="0" i="0" kern="1200" dirty="0">
                <a:solidFill>
                  <a:schemeClr val="tx1"/>
                </a:solidFill>
                <a:effectLst/>
                <a:latin typeface="+mn-lt"/>
                <a:ea typeface="+mn-ea"/>
                <a:cs typeface="+mn-cs"/>
              </a:rPr>
              <a:t>，</a:t>
            </a:r>
            <a:r>
              <a:rPr lang="en" altLang="zh-CN" sz="1200" b="0" i="0" u="none" strike="noStrike" kern="1200" dirty="0">
                <a:solidFill>
                  <a:schemeClr val="tx1"/>
                </a:solidFill>
                <a:effectLst/>
                <a:latin typeface="+mn-lt"/>
                <a:ea typeface="+mn-ea"/>
                <a:cs typeface="+mn-cs"/>
                <a:hlinkClick r:id="rId11"/>
              </a:rPr>
              <a:t>Prophet</a:t>
            </a:r>
            <a:r>
              <a:rPr lang="zh-CN" altLang="en" sz="1200" b="0" i="0" kern="1200" dirty="0">
                <a:solidFill>
                  <a:schemeClr val="tx1"/>
                </a:solidFill>
                <a:effectLst/>
                <a:latin typeface="+mn-lt"/>
                <a:ea typeface="+mn-ea"/>
                <a:cs typeface="+mn-cs"/>
              </a:rPr>
              <a:t>，</a:t>
            </a:r>
            <a:r>
              <a:rPr lang="en" altLang="zh-CN" sz="1200" b="0" i="0" u="none" strike="noStrike" kern="1200" dirty="0">
                <a:solidFill>
                  <a:schemeClr val="tx1"/>
                </a:solidFill>
                <a:effectLst/>
                <a:latin typeface="+mn-lt"/>
                <a:ea typeface="+mn-ea"/>
                <a:cs typeface="+mn-cs"/>
                <a:hlinkClick r:id="rId12"/>
              </a:rPr>
              <a:t>Tensor</a:t>
            </a:r>
            <a:r>
              <a:rPr lang="zh-CN" altLang="en-US" sz="1200" b="0" i="0" kern="1200" dirty="0">
                <a:solidFill>
                  <a:schemeClr val="tx1"/>
                </a:solidFill>
                <a:effectLst/>
                <a:latin typeface="+mn-lt"/>
                <a:ea typeface="+mn-ea"/>
                <a:cs typeface="+mn-cs"/>
              </a:rPr>
              <a:t>和</a:t>
            </a:r>
            <a:r>
              <a:rPr lang="en" altLang="zh-CN" sz="1200" b="0" i="0" u="none" strike="noStrike" kern="1200" dirty="0">
                <a:solidFill>
                  <a:schemeClr val="tx1"/>
                </a:solidFill>
                <a:effectLst/>
                <a:latin typeface="+mn-lt"/>
                <a:ea typeface="+mn-ea"/>
                <a:cs typeface="+mn-cs"/>
                <a:hlinkClick r:id="rId13"/>
              </a:rPr>
              <a:t>Detectron</a:t>
            </a:r>
            <a:r>
              <a:rPr lang="zh-CN" altLang="e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对于开发人员操作，他们具有</a:t>
            </a:r>
            <a:r>
              <a:rPr lang="en" altLang="zh-CN" sz="1200" b="0" i="0" u="none" strike="noStrike" kern="1200" dirty="0">
                <a:solidFill>
                  <a:schemeClr val="tx1"/>
                </a:solidFill>
                <a:effectLst/>
                <a:latin typeface="+mn-lt"/>
                <a:ea typeface="+mn-ea"/>
                <a:cs typeface="+mn-cs"/>
                <a:hlinkClick r:id="rId14"/>
              </a:rPr>
              <a:t>Katran-</a:t>
            </a:r>
            <a:r>
              <a:rPr lang="zh-CN" altLang="en-US" sz="1200" b="0" i="0" kern="1200" dirty="0">
                <a:solidFill>
                  <a:schemeClr val="tx1"/>
                </a:solidFill>
                <a:effectLst/>
                <a:latin typeface="+mn-lt"/>
                <a:ea typeface="+mn-ea"/>
                <a:cs typeface="+mn-cs"/>
              </a:rPr>
              <a:t>高性能第</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层负载均衡器。</a:t>
            </a:r>
          </a:p>
          <a:p>
            <a:r>
              <a:rPr lang="zh-CN" altLang="en-US" sz="1200" b="0" i="0" kern="1200" dirty="0">
                <a:solidFill>
                  <a:schemeClr val="tx1"/>
                </a:solidFill>
                <a:effectLst/>
                <a:latin typeface="+mn-lt"/>
                <a:ea typeface="+mn-ea"/>
                <a:cs typeface="+mn-cs"/>
              </a:rPr>
              <a:t>为了安全起见，他们使用：</a:t>
            </a:r>
            <a:r>
              <a:rPr lang="en" altLang="zh-CN" sz="1200" b="0" i="0" u="none" strike="noStrike" kern="1200" dirty="0">
                <a:solidFill>
                  <a:schemeClr val="tx1"/>
                </a:solidFill>
                <a:effectLst/>
                <a:latin typeface="+mn-lt"/>
                <a:ea typeface="+mn-ea"/>
                <a:cs typeface="+mn-cs"/>
                <a:hlinkClick r:id="rId15"/>
              </a:rPr>
              <a:t>Osquery-</a:t>
            </a:r>
            <a:r>
              <a:rPr lang="zh-CN" altLang="en-US" sz="1200" b="0" i="0" u="none" strike="noStrike" kern="1200" dirty="0">
                <a:solidFill>
                  <a:schemeClr val="tx1"/>
                </a:solidFill>
                <a:effectLst/>
                <a:latin typeface="+mn-lt"/>
                <a:ea typeface="+mn-ea"/>
                <a:cs typeface="+mn-cs"/>
                <a:hlinkClick r:id="rId15"/>
              </a:rPr>
              <a:t>基于</a:t>
            </a:r>
            <a:r>
              <a:rPr lang="zh-CN" altLang="en-US" sz="1200" b="0" i="0" kern="1200" dirty="0">
                <a:solidFill>
                  <a:schemeClr val="tx1"/>
                </a:solidFill>
                <a:effectLst/>
                <a:latin typeface="+mn-lt"/>
                <a:ea typeface="+mn-ea"/>
                <a:cs typeface="+mn-cs"/>
              </a:rPr>
              <a:t> </a:t>
            </a:r>
            <a:r>
              <a:rPr lang="en" altLang="zh-CN" sz="1200" b="0" i="0" kern="1200" dirty="0">
                <a:solidFill>
                  <a:schemeClr val="tx1"/>
                </a:solidFill>
                <a:effectLst/>
                <a:latin typeface="+mn-lt"/>
                <a:ea typeface="+mn-ea"/>
                <a:cs typeface="+mn-cs"/>
              </a:rPr>
              <a:t>SQL</a:t>
            </a:r>
            <a:r>
              <a:rPr lang="zh-CN" altLang="en-US" sz="1200" b="0" i="0" kern="1200" dirty="0">
                <a:solidFill>
                  <a:schemeClr val="tx1"/>
                </a:solidFill>
                <a:effectLst/>
                <a:latin typeface="+mn-lt"/>
                <a:ea typeface="+mn-ea"/>
                <a:cs typeface="+mn-cs"/>
              </a:rPr>
              <a:t>的操作系统检测，监视和分析，以及一个承载</a:t>
            </a:r>
            <a:r>
              <a:rPr lang="en" altLang="zh-CN" sz="1200" b="0" i="0" kern="1200" dirty="0">
                <a:solidFill>
                  <a:schemeClr val="tx1"/>
                </a:solidFill>
                <a:effectLst/>
                <a:latin typeface="+mn-lt"/>
                <a:ea typeface="+mn-ea"/>
                <a:cs typeface="+mn-cs"/>
              </a:rPr>
              <a:t>Capture Flag</a:t>
            </a:r>
            <a:r>
              <a:rPr lang="zh-CN" altLang="en-US" sz="1200" b="0" i="0" kern="1200" dirty="0">
                <a:solidFill>
                  <a:schemeClr val="tx1"/>
                </a:solidFill>
                <a:effectLst/>
                <a:latin typeface="+mn-lt"/>
                <a:ea typeface="+mn-ea"/>
                <a:cs typeface="+mn-cs"/>
              </a:rPr>
              <a:t>竞赛的平台，称为</a:t>
            </a:r>
            <a:r>
              <a:rPr lang="en" altLang="zh-CN" sz="1200" b="0" i="0" u="none" strike="noStrike" kern="1200" dirty="0">
                <a:solidFill>
                  <a:schemeClr val="tx1"/>
                </a:solidFill>
                <a:effectLst/>
                <a:latin typeface="+mn-lt"/>
                <a:ea typeface="+mn-ea"/>
                <a:cs typeface="+mn-cs"/>
                <a:hlinkClick r:id="rId16"/>
              </a:rPr>
              <a:t>FBCTF</a:t>
            </a:r>
            <a:r>
              <a:rPr lang="zh-CN" altLang="e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对于数据基础架构，他们使用：</a:t>
            </a:r>
            <a:r>
              <a:rPr lang="en" altLang="zh-CN" sz="1200" b="0" i="0" u="none" strike="noStrike" kern="1200" dirty="0">
                <a:solidFill>
                  <a:schemeClr val="tx1"/>
                </a:solidFill>
                <a:effectLst/>
                <a:latin typeface="+mn-lt"/>
                <a:ea typeface="+mn-ea"/>
                <a:cs typeface="+mn-cs"/>
                <a:hlinkClick r:id="rId17"/>
              </a:rPr>
              <a:t>GraphQL</a:t>
            </a:r>
            <a:r>
              <a:rPr lang="zh-CN" altLang="en-US" sz="1200" b="0" i="0" kern="1200" dirty="0">
                <a:solidFill>
                  <a:schemeClr val="tx1"/>
                </a:solidFill>
                <a:effectLst/>
                <a:latin typeface="+mn-lt"/>
                <a:ea typeface="+mn-ea"/>
                <a:cs typeface="+mn-cs"/>
              </a:rPr>
              <a:t>是与任何后端服务绑定的查询语言和执行引擎。</a:t>
            </a:r>
            <a:r>
              <a:rPr lang="zh-CN" altLang="en-US" sz="1200" b="0" i="0" u="none" strike="noStrike" kern="1200" dirty="0">
                <a:solidFill>
                  <a:schemeClr val="tx1"/>
                </a:solidFill>
                <a:effectLst/>
                <a:latin typeface="+mn-lt"/>
                <a:ea typeface="+mn-ea"/>
                <a:cs typeface="+mn-cs"/>
                <a:hlinkClick r:id="rId18"/>
              </a:rPr>
              <a:t>预先</a:t>
            </a:r>
            <a:r>
              <a:rPr lang="zh-CN" altLang="en-US" sz="1200" b="0" i="0" kern="1200" dirty="0">
                <a:solidFill>
                  <a:schemeClr val="tx1"/>
                </a:solidFill>
                <a:effectLst/>
                <a:latin typeface="+mn-lt"/>
                <a:ea typeface="+mn-ea"/>
                <a:cs typeface="+mn-cs"/>
              </a:rPr>
              <a:t>为大数据提供分布式</a:t>
            </a:r>
            <a:r>
              <a:rPr lang="en" altLang="zh-CN" sz="1200" b="0" i="0" kern="1200" dirty="0">
                <a:solidFill>
                  <a:schemeClr val="tx1"/>
                </a:solidFill>
                <a:effectLst/>
                <a:latin typeface="+mn-lt"/>
                <a:ea typeface="+mn-ea"/>
                <a:cs typeface="+mn-cs"/>
              </a:rPr>
              <a:t>SQL</a:t>
            </a:r>
            <a:r>
              <a:rPr lang="zh-CN" altLang="en-US" sz="1200" b="0" i="0" kern="1200" dirty="0">
                <a:solidFill>
                  <a:schemeClr val="tx1"/>
                </a:solidFill>
                <a:effectLst/>
                <a:latin typeface="+mn-lt"/>
                <a:ea typeface="+mn-ea"/>
                <a:cs typeface="+mn-cs"/>
              </a:rPr>
              <a:t>查询引擎；使用</a:t>
            </a:r>
            <a:r>
              <a:rPr lang="en" altLang="zh-CN" sz="1200" b="0" i="0" kern="1200" dirty="0">
                <a:solidFill>
                  <a:schemeClr val="tx1"/>
                </a:solidFill>
                <a:effectLst/>
                <a:latin typeface="+mn-lt"/>
                <a:ea typeface="+mn-ea"/>
                <a:cs typeface="+mn-cs"/>
              </a:rPr>
              <a:t>MySQL</a:t>
            </a:r>
            <a:r>
              <a:rPr lang="zh-CN" altLang="en-US" sz="1200" b="0" i="0" kern="1200" dirty="0">
                <a:solidFill>
                  <a:schemeClr val="tx1"/>
                </a:solidFill>
                <a:effectLst/>
                <a:latin typeface="+mn-lt"/>
                <a:ea typeface="+mn-ea"/>
                <a:cs typeface="+mn-cs"/>
              </a:rPr>
              <a:t>的存储引擎</a:t>
            </a:r>
            <a:r>
              <a:rPr lang="en" altLang="zh-CN" sz="1200" b="0" i="0" u="none" strike="noStrike" kern="1200" dirty="0">
                <a:solidFill>
                  <a:schemeClr val="tx1"/>
                </a:solidFill>
                <a:effectLst/>
                <a:latin typeface="+mn-lt"/>
                <a:ea typeface="+mn-ea"/>
                <a:cs typeface="+mn-cs"/>
                <a:hlinkClick r:id="rId19"/>
              </a:rPr>
              <a:t>MyRocks</a:t>
            </a:r>
            <a:r>
              <a:rPr lang="en" altLang="zh-CN" sz="1200" b="0" i="0" kern="1200" dirty="0">
                <a:solidFill>
                  <a:schemeClr val="tx1"/>
                </a:solidFill>
                <a:effectLst/>
                <a:latin typeface="+mn-lt"/>
                <a:ea typeface="+mn-ea"/>
                <a:cs typeface="+mn-cs"/>
              </a:rPr>
              <a:t> ; </a:t>
            </a:r>
            <a:r>
              <a:rPr lang="en" altLang="zh-CN" sz="1200" b="0" i="0" u="none" strike="noStrike" kern="1200" dirty="0">
                <a:solidFill>
                  <a:schemeClr val="tx1"/>
                </a:solidFill>
                <a:effectLst/>
                <a:latin typeface="+mn-lt"/>
                <a:ea typeface="+mn-ea"/>
                <a:cs typeface="+mn-cs"/>
                <a:hlinkClick r:id="rId20"/>
              </a:rPr>
              <a:t>Haskell</a:t>
            </a:r>
            <a:r>
              <a:rPr lang="zh-CN" altLang="en-US" sz="1200" b="0" i="0" kern="1200" dirty="0">
                <a:solidFill>
                  <a:schemeClr val="tx1"/>
                </a:solidFill>
                <a:effectLst/>
                <a:latin typeface="+mn-lt"/>
                <a:ea typeface="+mn-ea"/>
                <a:cs typeface="+mn-cs"/>
              </a:rPr>
              <a:t>库简化了对远程数据的访问，例如数据库或基于</a:t>
            </a:r>
            <a:r>
              <a:rPr lang="en" altLang="zh-CN" sz="1200" b="0" i="0" kern="1200" dirty="0">
                <a:solidFill>
                  <a:schemeClr val="tx1"/>
                </a:solidFill>
                <a:effectLst/>
                <a:latin typeface="+mn-lt"/>
                <a:ea typeface="+mn-ea"/>
                <a:cs typeface="+mn-cs"/>
              </a:rPr>
              <a:t>Web</a:t>
            </a:r>
            <a:r>
              <a:rPr lang="zh-CN" altLang="en-US" sz="1200" b="0" i="0" kern="1200" dirty="0">
                <a:solidFill>
                  <a:schemeClr val="tx1"/>
                </a:solidFill>
                <a:effectLst/>
                <a:latin typeface="+mn-lt"/>
                <a:ea typeface="+mn-ea"/>
                <a:cs typeface="+mn-cs"/>
              </a:rPr>
              <a:t>的服务；还有一个库，提供了可嵌入的持久键值存储以进行快速存储，称为</a:t>
            </a:r>
            <a:r>
              <a:rPr lang="en" altLang="zh-CN" sz="1200" b="0" i="0" u="none" strike="noStrike" kern="1200" dirty="0">
                <a:solidFill>
                  <a:schemeClr val="tx1"/>
                </a:solidFill>
                <a:effectLst/>
                <a:latin typeface="+mn-lt"/>
                <a:ea typeface="+mn-ea"/>
                <a:cs typeface="+mn-cs"/>
                <a:hlinkClick r:id="rId21"/>
              </a:rPr>
              <a:t>RocksDB</a:t>
            </a:r>
            <a:r>
              <a:rPr lang="zh-CN" altLang="en" sz="1200" b="0" i="0" kern="1200" dirty="0">
                <a:solidFill>
                  <a:schemeClr val="tx1"/>
                </a:solidFill>
                <a:effectLst/>
                <a:latin typeface="+mn-lt"/>
                <a:ea typeface="+mn-ea"/>
                <a:cs typeface="+mn-cs"/>
              </a:rPr>
              <a:t>。</a:t>
            </a:r>
          </a:p>
          <a:p>
            <a:pPr rtl="0"/>
            <a:r>
              <a:rPr lang="zh-CN" altLang="en-US" sz="1200" b="0" i="0" kern="1200" dirty="0">
                <a:solidFill>
                  <a:schemeClr val="tx1"/>
                </a:solidFill>
                <a:effectLst/>
                <a:latin typeface="+mn-lt"/>
                <a:ea typeface="+mn-ea"/>
                <a:cs typeface="+mn-cs"/>
              </a:rPr>
              <a:t>在硬件方面，他们使用</a:t>
            </a:r>
            <a:r>
              <a:rPr lang="en" altLang="zh-CN" sz="1200" b="0" i="0" kern="1200" dirty="0">
                <a:solidFill>
                  <a:schemeClr val="tx1"/>
                </a:solidFill>
                <a:effectLst/>
                <a:latin typeface="+mn-lt"/>
                <a:ea typeface="+mn-ea"/>
                <a:cs typeface="+mn-cs"/>
              </a:rPr>
              <a:t>CDN</a:t>
            </a:r>
            <a:r>
              <a:rPr lang="zh-CN" altLang="en-US" sz="1200" b="0" i="0" kern="1200" dirty="0">
                <a:solidFill>
                  <a:schemeClr val="tx1"/>
                </a:solidFill>
                <a:effectLst/>
                <a:latin typeface="+mn-lt"/>
                <a:ea typeface="+mn-ea"/>
                <a:cs typeface="+mn-cs"/>
              </a:rPr>
              <a:t>来帮助提供静态内容。他们在瑞典拥有一个名为</a:t>
            </a:r>
            <a:r>
              <a:rPr lang="en" altLang="zh-CN" sz="1200" b="0" i="0" kern="1200" dirty="0">
                <a:solidFill>
                  <a:schemeClr val="tx1"/>
                </a:solidFill>
                <a:effectLst/>
                <a:latin typeface="+mn-lt"/>
                <a:ea typeface="+mn-ea"/>
                <a:cs typeface="+mn-cs"/>
              </a:rPr>
              <a:t>Lulea</a:t>
            </a:r>
            <a:r>
              <a:rPr lang="zh-CN" altLang="en-US" sz="1200" b="0" i="0" kern="1200" dirty="0">
                <a:solidFill>
                  <a:schemeClr val="tx1"/>
                </a:solidFill>
                <a:effectLst/>
                <a:latin typeface="+mn-lt"/>
                <a:ea typeface="+mn-ea"/>
                <a:cs typeface="+mn-cs"/>
              </a:rPr>
              <a:t>的大数据中心，该中心于</a:t>
            </a:r>
            <a:r>
              <a:rPr lang="en-US" altLang="zh-CN" sz="1200" b="0" i="0" kern="1200" dirty="0">
                <a:solidFill>
                  <a:schemeClr val="tx1"/>
                </a:solidFill>
                <a:effectLst/>
                <a:latin typeface="+mn-lt"/>
                <a:ea typeface="+mn-ea"/>
                <a:cs typeface="+mn-cs"/>
              </a:rPr>
              <a:t>2013</a:t>
            </a:r>
            <a:r>
              <a:rPr lang="zh-CN" altLang="en-US" sz="1200" b="0" i="0" kern="1200" dirty="0">
                <a:solidFill>
                  <a:schemeClr val="tx1"/>
                </a:solidFill>
                <a:effectLst/>
                <a:latin typeface="+mn-lt"/>
                <a:ea typeface="+mn-ea"/>
                <a:cs typeface="+mn-cs"/>
              </a:rPr>
              <a:t>年启动。（占地</a:t>
            </a:r>
            <a:r>
              <a:rPr lang="en-US" altLang="zh-CN" sz="1200" b="0" i="0" kern="1200" dirty="0">
                <a:solidFill>
                  <a:schemeClr val="tx1"/>
                </a:solidFill>
                <a:effectLst/>
                <a:latin typeface="+mn-lt"/>
                <a:ea typeface="+mn-ea"/>
                <a:cs typeface="+mn-cs"/>
              </a:rPr>
              <a:t>27,000</a:t>
            </a:r>
            <a:r>
              <a:rPr lang="zh-CN" altLang="en-US" sz="1200" b="0" i="0" kern="1200" dirty="0">
                <a:solidFill>
                  <a:schemeClr val="tx1"/>
                </a:solidFill>
                <a:effectLst/>
                <a:latin typeface="+mn-lt"/>
                <a:ea typeface="+mn-ea"/>
                <a:cs typeface="+mn-cs"/>
              </a:rPr>
              <a:t>平方米），并将于</a:t>
            </a:r>
            <a:r>
              <a:rPr lang="en-US" altLang="zh-CN" sz="1200" b="0" i="0" kern="1200" dirty="0">
                <a:solidFill>
                  <a:schemeClr val="tx1"/>
                </a:solidFill>
                <a:effectLst/>
                <a:latin typeface="+mn-lt"/>
                <a:ea typeface="+mn-ea"/>
                <a:cs typeface="+mn-cs"/>
              </a:rPr>
              <a:t>2022</a:t>
            </a:r>
            <a:r>
              <a:rPr lang="zh-CN" altLang="en-US" sz="1200" b="0" i="0" kern="1200" dirty="0">
                <a:solidFill>
                  <a:schemeClr val="tx1"/>
                </a:solidFill>
                <a:effectLst/>
                <a:latin typeface="+mn-lt"/>
                <a:ea typeface="+mn-ea"/>
                <a:cs typeface="+mn-cs"/>
              </a:rPr>
              <a:t>年在新加坡建成另一个大数据中心。（</a:t>
            </a:r>
            <a:r>
              <a:rPr lang="en-US" altLang="zh-CN" sz="1200" b="0" i="0" kern="1200" dirty="0">
                <a:solidFill>
                  <a:schemeClr val="tx1"/>
                </a:solidFill>
                <a:effectLst/>
                <a:latin typeface="+mn-lt"/>
                <a:ea typeface="+mn-ea"/>
                <a:cs typeface="+mn-cs"/>
              </a:rPr>
              <a:t>170,000</a:t>
            </a:r>
            <a:r>
              <a:rPr lang="zh-CN" altLang="en-US" sz="1200" b="0" i="0" kern="1200" dirty="0">
                <a:solidFill>
                  <a:schemeClr val="tx1"/>
                </a:solidFill>
                <a:effectLst/>
                <a:latin typeface="+mn-lt"/>
                <a:ea typeface="+mn-ea"/>
                <a:cs typeface="+mn-cs"/>
              </a:rPr>
              <a:t>平方米）。</a:t>
            </a:r>
          </a:p>
          <a:p>
            <a:pPr rtl="0"/>
            <a:r>
              <a:rPr lang="zh-CN" altLang="en-US" sz="1200" b="0" i="0" kern="1200" dirty="0">
                <a:solidFill>
                  <a:schemeClr val="tx1"/>
                </a:solidFill>
                <a:effectLst/>
                <a:latin typeface="+mn-lt"/>
                <a:ea typeface="+mn-ea"/>
                <a:cs typeface="+mn-cs"/>
              </a:rPr>
              <a:t>工程师将不断迭代，并提出新的扩展方式。即使是现在，也正在改变所有新闻提要，并正在努力引入天秤座加密货币。而且，这不仅仅是增加服务器，还借助开源软件来提高性能并能够保留在游戏中。</a:t>
            </a:r>
          </a:p>
          <a:p>
            <a:endParaRPr kumimoji="1"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https://engineering.fb.com/web/rapid-release-at-massive-scale/</a:t>
            </a:r>
          </a:p>
          <a:p>
            <a:endParaRPr kumimoji="1" lang="zh-CN" altLang="en-US" dirty="0"/>
          </a:p>
          <a:p>
            <a:endParaRPr kumimoji="1"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38019273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zh-CN" altLang="en" dirty="0">
                <a:hlinkClick r:id="rId3"/>
              </a:rPr>
              <a:t>各个</a:t>
            </a:r>
            <a:r>
              <a:rPr lang="zh-CN" altLang="en-US" dirty="0">
                <a:hlinkClick r:id="rId3"/>
              </a:rPr>
              <a:t>工具汇总可以按照这个图来介绍</a:t>
            </a:r>
            <a:endParaRPr lang="en-US" altLang="zh-CN" dirty="0">
              <a:hlinkClick r:id="rId3"/>
            </a:endParaRPr>
          </a:p>
          <a:p>
            <a:endParaRPr lang="en" altLang="zh-CN" dirty="0">
              <a:hlinkClick r:id="rId3"/>
            </a:endParaRPr>
          </a:p>
          <a:p>
            <a:r>
              <a:rPr lang="en" altLang="zh-CN" dirty="0">
                <a:hlinkClick r:id="rId3"/>
              </a:rPr>
              <a:t>https://assessment-tools.ca.com/tools/continuous-delivery-tools/</a:t>
            </a:r>
            <a:endParaRPr lang="en" altLang="zh-CN" dirty="0"/>
          </a:p>
          <a:p>
            <a:r>
              <a:rPr lang="en" altLang="zh-CN" sz="1200" kern="1200" dirty="0">
                <a:solidFill>
                  <a:schemeClr val="tx1"/>
                </a:solidFill>
                <a:effectLst/>
                <a:latin typeface="+mn-lt"/>
                <a:ea typeface="+mn-ea"/>
                <a:cs typeface="+mn-cs"/>
              </a:rPr>
              <a:t>The ever-evolving DevOps landscape has created a disordered sprawl. So how do you construct a coherent continuous delivery toolchain in such a complex and diverse arena? Our interactive map allows you to explore the most prominent continuous delivery tools and understand how CA Continuous Delivery Automation can bridge the gap between your different tools, ensuring the different stages of your releases are just stops on a smoothly orchestrated journey.</a:t>
            </a:r>
          </a:p>
          <a:p>
            <a:endParaRPr lang="zh-CN" altLang="en-US" dirty="0"/>
          </a:p>
        </p:txBody>
      </p:sp>
    </p:spTree>
    <p:extLst>
      <p:ext uri="{BB962C8B-B14F-4D97-AF65-F5344CB8AC3E}">
        <p14:creationId xmlns:p14="http://schemas.microsoft.com/office/powerpoint/2010/main" val="16315166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zh-CN" altLang="en-US" dirty="0"/>
              <a:t>信息来源 </a:t>
            </a:r>
            <a:r>
              <a:rPr lang="en" altLang="zh-CN" dirty="0"/>
              <a:t>https://</a:t>
            </a:r>
            <a:r>
              <a:rPr lang="en" altLang="zh-CN" dirty="0" err="1"/>
              <a:t>sdk.cn</a:t>
            </a:r>
            <a:r>
              <a:rPr lang="en" altLang="zh-CN" dirty="0"/>
              <a:t>/companies/1013</a:t>
            </a:r>
          </a:p>
          <a:p>
            <a:endParaRPr lang="en" altLang="zh-CN" dirty="0"/>
          </a:p>
          <a:p>
            <a:endParaRPr lang="en" altLang="zh-CN" dirty="0"/>
          </a:p>
          <a:p>
            <a:br>
              <a:rPr lang="en" altLang="zh-CN" dirty="0"/>
            </a:br>
            <a:endParaRPr lang="zh-CN" altLang="en-US" dirty="0"/>
          </a:p>
        </p:txBody>
      </p:sp>
    </p:spTree>
    <p:extLst>
      <p:ext uri="{BB962C8B-B14F-4D97-AF65-F5344CB8AC3E}">
        <p14:creationId xmlns:p14="http://schemas.microsoft.com/office/powerpoint/2010/main" val="40012241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zh-CN" altLang="en-US" dirty="0"/>
              <a:t>信息来源 </a:t>
            </a:r>
            <a:r>
              <a:rPr lang="en" altLang="zh-CN" dirty="0"/>
              <a:t>https://</a:t>
            </a:r>
            <a:r>
              <a:rPr lang="en" altLang="zh-CN" dirty="0" err="1"/>
              <a:t>sdk.cn</a:t>
            </a:r>
            <a:r>
              <a:rPr lang="en" altLang="zh-CN" dirty="0"/>
              <a:t>/companies/1013</a:t>
            </a:r>
          </a:p>
          <a:p>
            <a:endParaRPr lang="en" altLang="zh-CN" dirty="0"/>
          </a:p>
          <a:p>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发布了</a:t>
            </a:r>
            <a:r>
              <a:rPr lang="en" altLang="zh-CN" sz="1200" b="0" i="0" u="sng" kern="1200" dirty="0">
                <a:solidFill>
                  <a:schemeClr val="tx1"/>
                </a:solidFill>
                <a:effectLst/>
                <a:latin typeface="+mn-lt"/>
                <a:ea typeface="+mn-ea"/>
                <a:cs typeface="+mn-cs"/>
                <a:hlinkClick r:id="rId3"/>
              </a:rPr>
              <a:t>Jest</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这是一个基于</a:t>
            </a:r>
            <a:r>
              <a:rPr lang="en" altLang="zh-CN" sz="1200" b="0" i="0" u="sng" kern="1200" dirty="0">
                <a:solidFill>
                  <a:schemeClr val="tx1"/>
                </a:solidFill>
                <a:effectLst/>
                <a:latin typeface="+mn-lt"/>
                <a:ea typeface="+mn-ea"/>
                <a:cs typeface="+mn-cs"/>
                <a:hlinkClick r:id="rId4"/>
              </a:rPr>
              <a:t>Jasmine</a:t>
            </a:r>
            <a:r>
              <a:rPr lang="zh-CN" altLang="en-US" sz="1200" b="0" i="0" u="sng" kern="1200" dirty="0">
                <a:solidFill>
                  <a:schemeClr val="tx1"/>
                </a:solidFill>
                <a:effectLst/>
                <a:latin typeface="+mn-lt"/>
                <a:ea typeface="+mn-ea"/>
                <a:cs typeface="+mn-cs"/>
                <a:hlinkClick r:id="rId4"/>
              </a:rPr>
              <a:t>的</a:t>
            </a:r>
            <a:r>
              <a:rPr lang="zh-CN" altLang="en-US" sz="1200" b="0" i="0" kern="1200" dirty="0">
                <a:solidFill>
                  <a:schemeClr val="tx1"/>
                </a:solidFill>
                <a:effectLst/>
                <a:latin typeface="+mn-lt"/>
                <a:ea typeface="+mn-ea"/>
                <a:cs typeface="+mn-cs"/>
              </a:rPr>
              <a:t>开源</a:t>
            </a:r>
            <a:r>
              <a:rPr lang="en" altLang="zh-CN" sz="1200" b="0" i="0" kern="1200" dirty="0">
                <a:solidFill>
                  <a:schemeClr val="tx1"/>
                </a:solidFill>
                <a:effectLst/>
                <a:latin typeface="+mn-lt"/>
                <a:ea typeface="+mn-ea"/>
                <a:cs typeface="+mn-cs"/>
              </a:rPr>
              <a:t>JavaScript</a:t>
            </a:r>
            <a:r>
              <a:rPr lang="zh-CN" altLang="en-US" sz="1200" b="0" i="0" kern="1200" dirty="0">
                <a:solidFill>
                  <a:schemeClr val="tx1"/>
                </a:solidFill>
                <a:effectLst/>
                <a:latin typeface="+mn-lt"/>
                <a:ea typeface="+mn-ea"/>
                <a:cs typeface="+mn-cs"/>
              </a:rPr>
              <a:t>单元测试工具。</a:t>
            </a:r>
            <a:r>
              <a:rPr lang="en" altLang="zh-CN" sz="1200" b="0" i="0" kern="1200" dirty="0">
                <a:solidFill>
                  <a:schemeClr val="tx1"/>
                </a:solidFill>
                <a:effectLst/>
                <a:latin typeface="+mn-lt"/>
                <a:ea typeface="+mn-ea"/>
                <a:cs typeface="+mn-cs"/>
              </a:rPr>
              <a:t>Jest</a:t>
            </a:r>
            <a:r>
              <a:rPr lang="zh-CN" altLang="en-US" sz="1200" b="0" i="0" kern="1200" dirty="0">
                <a:solidFill>
                  <a:schemeClr val="tx1"/>
                </a:solidFill>
                <a:effectLst/>
                <a:latin typeface="+mn-lt"/>
                <a:ea typeface="+mn-ea"/>
                <a:cs typeface="+mn-cs"/>
              </a:rPr>
              <a:t>旨在使编写惯用的</a:t>
            </a:r>
            <a:r>
              <a:rPr lang="en" altLang="zh-CN" sz="1200" b="0" i="0" kern="1200" dirty="0">
                <a:solidFill>
                  <a:schemeClr val="tx1"/>
                </a:solidFill>
                <a:effectLst/>
                <a:latin typeface="+mn-lt"/>
                <a:ea typeface="+mn-ea"/>
                <a:cs typeface="+mn-cs"/>
              </a:rPr>
              <a:t>JavaScript</a:t>
            </a:r>
            <a:r>
              <a:rPr lang="zh-CN" altLang="en-US" sz="1200" b="0" i="0" kern="1200" dirty="0">
                <a:solidFill>
                  <a:schemeClr val="tx1"/>
                </a:solidFill>
                <a:effectLst/>
                <a:latin typeface="+mn-lt"/>
                <a:ea typeface="+mn-ea"/>
                <a:cs typeface="+mn-cs"/>
              </a:rPr>
              <a:t>测试变得更快，更容易</a:t>
            </a: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Gatekeeper </a:t>
            </a:r>
            <a:r>
              <a:rPr lang="zh-CN" altLang="en-US" sz="1200" kern="1200" dirty="0">
                <a:solidFill>
                  <a:schemeClr val="tx1"/>
                </a:solidFill>
                <a:effectLst/>
                <a:latin typeface="+mn-lt"/>
                <a:ea typeface="+mn-ea"/>
                <a:cs typeface="+mn-cs"/>
              </a:rPr>
              <a:t>、</a:t>
            </a:r>
            <a:r>
              <a:rPr lang="en" altLang="zh-CN" dirty="0"/>
              <a:t>Phabricator</a:t>
            </a:r>
            <a:r>
              <a:rPr lang="zh-CN" altLang="en-US" dirty="0"/>
              <a:t>、</a:t>
            </a:r>
            <a:r>
              <a:rPr lang="en" altLang="zh-CN" dirty="0" err="1"/>
              <a:t>Perflab</a:t>
            </a:r>
            <a:r>
              <a:rPr lang="zh-CN" altLang="en-US" dirty="0"/>
              <a:t>、</a:t>
            </a:r>
            <a:r>
              <a:rPr lang="en" altLang="zh-CN" dirty="0"/>
              <a:t>BitTorrent</a:t>
            </a:r>
            <a:r>
              <a:rPr lang="zh-CN" altLang="en-US" dirty="0"/>
              <a:t>、</a:t>
            </a:r>
            <a:r>
              <a:rPr lang="en" altLang="zh-CN" dirty="0"/>
              <a:t>Claspin</a:t>
            </a:r>
            <a:r>
              <a:rPr lang="zh-CN" altLang="en-US" dirty="0"/>
              <a:t>、</a:t>
            </a:r>
            <a:r>
              <a:rPr lang="en" altLang="zh-CN" sz="1200" b="0" i="0" kern="1200" dirty="0" err="1">
                <a:solidFill>
                  <a:schemeClr val="tx1"/>
                </a:solidFill>
                <a:effectLst/>
                <a:latin typeface="+mn-lt"/>
                <a:ea typeface="+mn-ea"/>
                <a:cs typeface="+mn-cs"/>
              </a:rPr>
              <a:t>fbconfig</a:t>
            </a:r>
            <a:r>
              <a:rPr lang="zh-CN" altLang="en-US" sz="1200" b="0" i="0" kern="1200" dirty="0">
                <a:solidFill>
                  <a:schemeClr val="tx1"/>
                </a:solidFill>
                <a:effectLst/>
                <a:latin typeface="+mn-lt"/>
                <a:ea typeface="+mn-ea"/>
                <a:cs typeface="+mn-cs"/>
              </a:rPr>
              <a:t>、</a:t>
            </a:r>
            <a:r>
              <a:rPr lang="en" altLang="zh-CN" sz="1200" b="0" i="0" kern="1200" dirty="0" err="1">
                <a:solidFill>
                  <a:schemeClr val="tx1"/>
                </a:solidFill>
                <a:effectLst/>
                <a:latin typeface="+mn-lt"/>
                <a:ea typeface="+mn-ea"/>
                <a:cs typeface="+mn-cs"/>
              </a:rPr>
              <a:t>Zoncolan</a:t>
            </a:r>
            <a:endParaRPr lang="en"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b="0" i="0" kern="1200" dirty="0">
              <a:solidFill>
                <a:schemeClr val="tx1"/>
              </a:solidFill>
              <a:effectLst/>
              <a:latin typeface="+mn-lt"/>
              <a:ea typeface="+mn-ea"/>
              <a:cs typeface="+mn-cs"/>
            </a:endParaRPr>
          </a:p>
          <a:p>
            <a:r>
              <a:rPr lang="en" altLang="zh-CN" sz="1200" b="0" kern="1200" dirty="0" err="1">
                <a:solidFill>
                  <a:schemeClr val="tx1"/>
                </a:solidFill>
                <a:effectLst/>
                <a:latin typeface="+mn-lt"/>
                <a:ea typeface="+mn-ea"/>
                <a:cs typeface="+mn-cs"/>
              </a:rPr>
              <a:t>Zoncolan</a:t>
            </a:r>
            <a:r>
              <a:rPr lang="en" altLang="zh-CN" sz="1200" b="0" kern="1200" dirty="0">
                <a:solidFill>
                  <a:schemeClr val="tx1"/>
                </a:solidFill>
                <a:effectLst/>
                <a:latin typeface="+mn-lt"/>
                <a:ea typeface="+mn-ea"/>
                <a:cs typeface="+mn-cs"/>
              </a:rPr>
              <a:t>: How Facebook uses static analysis to detect and prevent security issues</a:t>
            </a:r>
          </a:p>
          <a:p>
            <a:r>
              <a:rPr lang="en" altLang="zh-CN" dirty="0">
                <a:hlinkClick r:id="rId5"/>
              </a:rPr>
              <a:t>https://engineering.fb.com/security/zoncolan/</a:t>
            </a:r>
            <a:br>
              <a:rPr lang="en" altLang="zh-CN" dirty="0"/>
            </a:b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zh-CN" altLang="en-US" sz="1200" b="1" i="0" kern="1200" dirty="0">
                <a:solidFill>
                  <a:schemeClr val="tx1"/>
                </a:solidFill>
                <a:effectLst/>
                <a:latin typeface="+mn-lt"/>
                <a:ea typeface="+mn-ea"/>
                <a:cs typeface="+mn-cs"/>
              </a:rPr>
              <a:t>后端构建系统和工具链：</a:t>
            </a:r>
            <a:r>
              <a:rPr lang="en" altLang="zh-CN" sz="1200" b="1" i="0" kern="1200" dirty="0">
                <a:solidFill>
                  <a:schemeClr val="tx1"/>
                </a:solidFill>
                <a:effectLst/>
                <a:latin typeface="+mn-lt"/>
                <a:ea typeface="+mn-ea"/>
                <a:cs typeface="+mn-cs"/>
              </a:rPr>
              <a:t>Adam Simpkins</a:t>
            </a:r>
          </a:p>
          <a:p>
            <a:r>
              <a:rPr lang="en" altLang="zh-CN" dirty="0">
                <a:hlinkClick r:id="rId6"/>
              </a:rPr>
              <a:t>https://www.facebook.com/notes/facebook-engineering/back-end-build-systems-and-toolchain-adam-simpkins/10150822571858920/?__tn__=HH-R</a:t>
            </a:r>
            <a:endParaRPr lang="en" altLang="zh-CN" dirty="0"/>
          </a:p>
          <a:p>
            <a:br>
              <a:rPr lang="zh-CN" altLang="en-US" dirty="0"/>
            </a:br>
            <a:endParaRPr lang="en" altLang="zh-CN" dirty="0"/>
          </a:p>
          <a:p>
            <a:r>
              <a:rPr lang="zh-CN" altLang="zh-CN" sz="1200" kern="1200" dirty="0">
                <a:solidFill>
                  <a:schemeClr val="tx1"/>
                </a:solidFill>
                <a:effectLst/>
                <a:latin typeface="+mn-lt"/>
                <a:ea typeface="+mn-ea"/>
                <a:cs typeface="+mn-cs"/>
              </a:rPr>
              <a:t>项目和任务管理工具:Jira</a:t>
            </a:r>
          </a:p>
          <a:p>
            <a:r>
              <a:rPr lang="zh-CN" altLang="zh-CN" sz="1200" kern="1200" dirty="0">
                <a:solidFill>
                  <a:schemeClr val="tx1"/>
                </a:solidFill>
                <a:effectLst/>
                <a:latin typeface="+mn-lt"/>
                <a:ea typeface="+mn-ea"/>
                <a:cs typeface="+mn-cs"/>
              </a:rPr>
              <a:t>• 源代码管理工具:Github,Bitbucket,Gitlab,SVN,Perforce,Clearcase </a:t>
            </a:r>
          </a:p>
          <a:p>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 持续集成工具:Jenkins,TeamCity,Bamboo</a:t>
            </a:r>
          </a:p>
          <a:p>
            <a:r>
              <a:rPr lang="zh-CN" altLang="zh-CN" sz="1200" kern="1200" dirty="0">
                <a:solidFill>
                  <a:schemeClr val="tx1"/>
                </a:solidFill>
                <a:effectLst/>
                <a:latin typeface="+mn-lt"/>
                <a:ea typeface="+mn-ea"/>
                <a:cs typeface="+mn-cs"/>
              </a:rPr>
              <a:t>• 编译工具:Maven,Ants,MSBuild,Nants,Gradle</a:t>
            </a:r>
          </a:p>
          <a:p>
            <a:r>
              <a:rPr lang="zh-CN" altLang="zh-CN" sz="1200" kern="1200" dirty="0">
                <a:solidFill>
                  <a:schemeClr val="tx1"/>
                </a:solidFill>
                <a:effectLst/>
                <a:latin typeface="+mn-lt"/>
                <a:ea typeface="+mn-ea"/>
                <a:cs typeface="+mn-cs"/>
              </a:rPr>
              <a:t>• 单元测试工具:Junit,Nunit，Karma</a:t>
            </a:r>
          </a:p>
          <a:p>
            <a:r>
              <a:rPr lang="zh-CN" altLang="zh-CN" sz="1200" kern="1200" dirty="0">
                <a:solidFill>
                  <a:schemeClr val="tx1"/>
                </a:solidFill>
                <a:effectLst/>
                <a:latin typeface="+mn-lt"/>
                <a:ea typeface="+mn-ea"/>
                <a:cs typeface="+mn-cs"/>
              </a:rPr>
              <a:t>• 仓库管理工具:Nexus,Artifactory</a:t>
            </a:r>
          </a:p>
          <a:p>
            <a:r>
              <a:rPr lang="zh-CN" altLang="zh-CN" sz="1200" kern="1200" dirty="0">
                <a:solidFill>
                  <a:schemeClr val="tx1"/>
                </a:solidFill>
                <a:effectLst/>
                <a:latin typeface="+mn-lt"/>
                <a:ea typeface="+mn-ea"/>
                <a:cs typeface="+mn-cs"/>
              </a:rPr>
              <a:t>• 自动测试工具:Selenium,QTP</a:t>
            </a:r>
          </a:p>
          <a:p>
            <a:r>
              <a:rPr lang="zh-CN" altLang="zh-CN" sz="1200" kern="1200" dirty="0">
                <a:solidFill>
                  <a:schemeClr val="tx1"/>
                </a:solidFill>
                <a:effectLst/>
                <a:latin typeface="+mn-lt"/>
                <a:ea typeface="+mn-ea"/>
                <a:cs typeface="+mn-cs"/>
              </a:rPr>
              <a:t>• 自动发布和配置工具:Chef,Puppet,Ansible,Nolio</a:t>
            </a:r>
          </a:p>
          <a:p>
            <a:r>
              <a:rPr lang="zh-CN" altLang="zh-CN" sz="1200" kern="1200" dirty="0">
                <a:solidFill>
                  <a:schemeClr val="tx1"/>
                </a:solidFill>
                <a:effectLst/>
                <a:latin typeface="+mn-lt"/>
                <a:ea typeface="+mn-ea"/>
                <a:cs typeface="+mn-cs"/>
              </a:rPr>
              <a:t>• 产品监控工具:Geneos,Grafana,Sensu </a:t>
            </a:r>
          </a:p>
          <a:p>
            <a:endParaRPr lang="zh-CN" altLang="en-US" dirty="0"/>
          </a:p>
        </p:txBody>
      </p:sp>
    </p:spTree>
    <p:extLst>
      <p:ext uri="{BB962C8B-B14F-4D97-AF65-F5344CB8AC3E}">
        <p14:creationId xmlns:p14="http://schemas.microsoft.com/office/powerpoint/2010/main" val="14387685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zh-CN" altLang="en-US" dirty="0"/>
              <a:t>信息来源 </a:t>
            </a:r>
            <a:r>
              <a:rPr lang="en" altLang="zh-CN" dirty="0"/>
              <a:t>https://</a:t>
            </a:r>
            <a:r>
              <a:rPr lang="en" altLang="zh-CN" dirty="0" err="1"/>
              <a:t>sdk.cn</a:t>
            </a:r>
            <a:r>
              <a:rPr lang="en" altLang="zh-CN" dirty="0"/>
              <a:t>/companies/1013</a:t>
            </a:r>
            <a:endParaRPr lang="zh-CN" altLang="en-US" dirty="0"/>
          </a:p>
        </p:txBody>
      </p:sp>
    </p:spTree>
    <p:extLst>
      <p:ext uri="{BB962C8B-B14F-4D97-AF65-F5344CB8AC3E}">
        <p14:creationId xmlns:p14="http://schemas.microsoft.com/office/powerpoint/2010/main" val="23632820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zh-CN" altLang="en-US" dirty="0"/>
              <a:t>信息来源 </a:t>
            </a:r>
            <a:r>
              <a:rPr lang="en" altLang="zh-CN" dirty="0"/>
              <a:t>https://</a:t>
            </a:r>
            <a:r>
              <a:rPr lang="en" altLang="zh-CN" dirty="0" err="1"/>
              <a:t>sdk.cn</a:t>
            </a:r>
            <a:r>
              <a:rPr lang="en" altLang="zh-CN" dirty="0"/>
              <a:t>/companies/1013</a:t>
            </a:r>
            <a:endParaRPr lang="zh-CN" altLang="en-US" dirty="0"/>
          </a:p>
        </p:txBody>
      </p:sp>
    </p:spTree>
    <p:extLst>
      <p:ext uri="{BB962C8B-B14F-4D97-AF65-F5344CB8AC3E}">
        <p14:creationId xmlns:p14="http://schemas.microsoft.com/office/powerpoint/2010/main" val="28810000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https://engineering.fb.com/web/rapid-release-at-massive-scale/</a:t>
            </a:r>
          </a:p>
          <a:p>
            <a:endParaRPr kumimoji="1" lang="zh-CN" altLang="en-US" dirty="0"/>
          </a:p>
          <a:p>
            <a:endParaRPr kumimoji="1"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1528277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dirty="0"/>
              <a:t>本页是署名页，必须保留，最后一位署名者是 </a:t>
            </a:r>
            <a:r>
              <a:rPr kumimoji="1" lang="en-US" altLang="zh-CN" dirty="0"/>
              <a:t>DevOps</a:t>
            </a:r>
            <a:r>
              <a:rPr kumimoji="1" lang="zh-CN" altLang="en-US" dirty="0"/>
              <a:t>案例研究组委会。</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dirty="0"/>
              <a:t>每组的 </a:t>
            </a:r>
            <a:r>
              <a:rPr kumimoji="1" lang="en-US" altLang="zh-CN" dirty="0"/>
              <a:t>Topic</a:t>
            </a:r>
            <a:r>
              <a:rPr kumimoji="1" lang="zh-CN" altLang="en-US" dirty="0"/>
              <a:t> </a:t>
            </a:r>
            <a:r>
              <a:rPr kumimoji="1" lang="en-US" altLang="zh-CN" dirty="0"/>
              <a:t>Leader</a:t>
            </a:r>
            <a:r>
              <a:rPr kumimoji="1" lang="zh-CN" altLang="en-US" dirty="0"/>
              <a:t> 可以特殊颜色标识</a:t>
            </a:r>
            <a:endParaRPr kumimoji="1" lang="en-US" altLang="zh-CN" dirty="0"/>
          </a:p>
          <a:p>
            <a:endParaRPr kumimoji="1"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dirty="0"/>
              <a:t>development-and-deployment-at-</a:t>
            </a:r>
            <a:r>
              <a:rPr lang="en" altLang="zh-CN" dirty="0" err="1"/>
              <a:t>facebook.pdf</a:t>
            </a:r>
            <a:endParaRPr lang="zh-CN" altLang="en-US" dirty="0"/>
          </a:p>
        </p:txBody>
      </p:sp>
    </p:spTree>
    <p:extLst>
      <p:ext uri="{BB962C8B-B14F-4D97-AF65-F5344CB8AC3E}">
        <p14:creationId xmlns:p14="http://schemas.microsoft.com/office/powerpoint/2010/main" val="16672719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dirty="0"/>
              <a:t>development-and-deployment-at-</a:t>
            </a:r>
            <a:r>
              <a:rPr lang="en" altLang="zh-CN" dirty="0" err="1"/>
              <a:t>facebook.pdf</a:t>
            </a:r>
            <a:endParaRPr lang="en" altLang="zh-CN" dirty="0"/>
          </a:p>
          <a:p>
            <a:endParaRPr lang="en" altLang="zh-CN" dirty="0"/>
          </a:p>
          <a:p>
            <a:endParaRPr lang="en" altLang="zh-CN" dirty="0"/>
          </a:p>
          <a:p>
            <a:endParaRPr lang="en" altLang="zh-CN" dirty="0"/>
          </a:p>
          <a:p>
            <a:r>
              <a:rPr lang="en" altLang="zh-CN" sz="1200" b="0" i="0" kern="1200" dirty="0">
                <a:solidFill>
                  <a:schemeClr val="tx1"/>
                </a:solidFill>
                <a:effectLst/>
                <a:latin typeface="+mn-lt"/>
                <a:ea typeface="+mn-ea"/>
                <a:cs typeface="+mn-cs"/>
              </a:rPr>
              <a:t>Kent Beck </a:t>
            </a:r>
            <a:r>
              <a:rPr lang="zh-CN" altLang="en-US" sz="1200" b="0" i="0" kern="1200" dirty="0">
                <a:solidFill>
                  <a:schemeClr val="tx1"/>
                </a:solidFill>
                <a:effectLst/>
                <a:latin typeface="+mn-lt"/>
                <a:ea typeface="+mn-ea"/>
                <a:cs typeface="+mn-cs"/>
              </a:rPr>
              <a:t>揭秘 </a:t>
            </a:r>
            <a:r>
              <a:rPr lang="en" altLang="zh-CN" sz="1200" b="0" i="0" kern="1200" dirty="0">
                <a:solidFill>
                  <a:schemeClr val="tx1"/>
                </a:solidFill>
                <a:effectLst/>
                <a:latin typeface="+mn-lt"/>
                <a:ea typeface="+mn-ea"/>
                <a:cs typeface="+mn-cs"/>
              </a:rPr>
              <a:t>Facebook </a:t>
            </a:r>
            <a:r>
              <a:rPr lang="zh-CN" altLang="en-US" sz="1200" b="0" i="0" kern="1200" dirty="0">
                <a:solidFill>
                  <a:schemeClr val="tx1"/>
                </a:solidFill>
                <a:effectLst/>
                <a:latin typeface="+mn-lt"/>
                <a:ea typeface="+mn-ea"/>
                <a:cs typeface="+mn-cs"/>
              </a:rPr>
              <a:t>开发部署流程 </a:t>
            </a:r>
            <a:br>
              <a:rPr lang="zh-CN" altLang="en-US" dirty="0"/>
            </a:br>
            <a:r>
              <a:rPr lang="en-US" altLang="zh-CN" sz="1200" b="0" i="0" kern="1200" dirty="0">
                <a:solidFill>
                  <a:schemeClr val="tx1"/>
                </a:solidFill>
                <a:effectLst/>
                <a:latin typeface="+mn-lt"/>
                <a:ea typeface="+mn-ea"/>
                <a:cs typeface="+mn-cs"/>
              </a:rPr>
              <a:t>2013 </a:t>
            </a:r>
            <a:r>
              <a:rPr lang="zh-CN" altLang="en-US" sz="1200" b="0" i="0" kern="1200" dirty="0">
                <a:solidFill>
                  <a:schemeClr val="tx1"/>
                </a:solidFill>
                <a:effectLst/>
                <a:latin typeface="+mn-lt"/>
                <a:ea typeface="+mn-ea"/>
                <a:cs typeface="+mn-cs"/>
              </a:rPr>
              <a:t>年 </a:t>
            </a:r>
            <a:r>
              <a:rPr lang="en-US" altLang="zh-CN" sz="1200" b="0" i="0" kern="1200" dirty="0">
                <a:solidFill>
                  <a:schemeClr val="tx1"/>
                </a:solidFill>
                <a:effectLst/>
                <a:latin typeface="+mn-lt"/>
                <a:ea typeface="+mn-ea"/>
                <a:cs typeface="+mn-cs"/>
              </a:rPr>
              <a:t>10 </a:t>
            </a:r>
            <a:r>
              <a:rPr lang="zh-CN" altLang="en-US" sz="1200" b="0" i="0" kern="1200" dirty="0">
                <a:solidFill>
                  <a:schemeClr val="tx1"/>
                </a:solidFill>
                <a:effectLst/>
                <a:latin typeface="+mn-lt"/>
                <a:ea typeface="+mn-ea"/>
                <a:cs typeface="+mn-cs"/>
              </a:rPr>
              <a:t>月 </a:t>
            </a:r>
            <a:r>
              <a:rPr lang="en-US" altLang="zh-CN" sz="1200" b="0" i="0" kern="1200" dirty="0">
                <a:solidFill>
                  <a:schemeClr val="tx1"/>
                </a:solidFill>
                <a:effectLst/>
                <a:latin typeface="+mn-lt"/>
                <a:ea typeface="+mn-ea"/>
                <a:cs typeface="+mn-cs"/>
              </a:rPr>
              <a:t>21 </a:t>
            </a:r>
            <a:r>
              <a:rPr lang="zh-CN" altLang="en-US" sz="1200" b="0" i="0" kern="1200" dirty="0">
                <a:solidFill>
                  <a:schemeClr val="tx1"/>
                </a:solidFill>
                <a:effectLst/>
                <a:latin typeface="+mn-lt"/>
                <a:ea typeface="+mn-ea"/>
                <a:cs typeface="+mn-cs"/>
              </a:rPr>
              <a:t>日 </a:t>
            </a:r>
            <a:r>
              <a:rPr lang="en-US" altLang="zh-CN" sz="1200" b="0" i="0" kern="1200" dirty="0">
                <a:solidFill>
                  <a:schemeClr val="tx1"/>
                </a:solidFill>
                <a:effectLst/>
                <a:latin typeface="+mn-lt"/>
                <a:ea typeface="+mn-ea"/>
                <a:cs typeface="+mn-cs"/>
              </a:rPr>
              <a:t>09:05</a:t>
            </a:r>
            <a:endParaRPr lang="en" altLang="zh-CN" dirty="0">
              <a:hlinkClick r:id="rId3"/>
            </a:endParaRPr>
          </a:p>
          <a:p>
            <a:r>
              <a:rPr lang="en" altLang="zh-CN" dirty="0">
                <a:hlinkClick r:id="rId3"/>
              </a:rPr>
              <a:t>https://www.infoq.cn/article/2013/10/facebook-development-deployment</a:t>
            </a:r>
            <a:endParaRPr lang="en" altLang="zh-CN" dirty="0"/>
          </a:p>
          <a:p>
            <a:endParaRPr lang="en-US" altLang="zh-CN" dirty="0"/>
          </a:p>
          <a:p>
            <a:r>
              <a:rPr lang="en" altLang="zh-CN" dirty="0"/>
              <a:t>Facebook </a:t>
            </a:r>
            <a:r>
              <a:rPr lang="zh-CN" altLang="en-US" dirty="0"/>
              <a:t>是世界上最大的社交网站，有超过 </a:t>
            </a:r>
            <a:r>
              <a:rPr lang="en-US" altLang="zh-CN" dirty="0"/>
              <a:t>10 </a:t>
            </a:r>
            <a:r>
              <a:rPr lang="zh-CN" altLang="en-US" dirty="0"/>
              <a:t>亿用户每月至少要登录一次，他们每天要上传超过 </a:t>
            </a:r>
            <a:r>
              <a:rPr lang="en-US" altLang="zh-CN" dirty="0"/>
              <a:t>25 </a:t>
            </a:r>
            <a:r>
              <a:rPr lang="zh-CN" altLang="en-US" dirty="0"/>
              <a:t>亿内容，支持这样一个站点的运行，还要不断发布新的功能，</a:t>
            </a:r>
            <a:r>
              <a:rPr lang="en" altLang="zh-CN" dirty="0"/>
              <a:t>Facebook </a:t>
            </a:r>
            <a:r>
              <a:rPr lang="zh-CN" altLang="en-US" dirty="0"/>
              <a:t>的工程师是如何做到这一切的？目前就职于 </a:t>
            </a:r>
            <a:r>
              <a:rPr lang="en" altLang="zh-CN" dirty="0"/>
              <a:t>Facebook </a:t>
            </a:r>
            <a:r>
              <a:rPr lang="zh-CN" altLang="en-US" dirty="0"/>
              <a:t>的极限编程创始人 </a:t>
            </a:r>
            <a:r>
              <a:rPr lang="en" altLang="zh-CN" dirty="0"/>
              <a:t>Kent Beck </a:t>
            </a:r>
            <a:r>
              <a:rPr lang="zh-CN" altLang="en-US" dirty="0"/>
              <a:t>在近期发表的一篇与别人合著的论文里向大家详细介绍了</a:t>
            </a:r>
            <a:r>
              <a:rPr lang="en" altLang="zh-CN" dirty="0"/>
              <a:t>Facebook </a:t>
            </a:r>
            <a:r>
              <a:rPr lang="zh-CN" altLang="en-US" dirty="0"/>
              <a:t>的开发与部署流程。</a:t>
            </a:r>
            <a:endParaRPr lang="en-US" altLang="zh-CN" dirty="0"/>
          </a:p>
          <a:p>
            <a:endParaRPr lang="zh-CN" altLang="en-US" dirty="0"/>
          </a:p>
          <a:p>
            <a:r>
              <a:rPr lang="zh-CN" altLang="en-US" dirty="0"/>
              <a:t>显而易见，</a:t>
            </a:r>
            <a:r>
              <a:rPr lang="en" altLang="zh-CN" dirty="0"/>
              <a:t>Facebook </a:t>
            </a:r>
            <a:r>
              <a:rPr lang="zh-CN" altLang="en-US" dirty="0"/>
              <a:t>的工程师们不会像传统软件行业那样使用瀑布模型进行开发，他们不断地开发新的功能，并迅速上线，让用户能够访问到这些新功能，这就是大家口中经常提到的持续部署（</a:t>
            </a:r>
            <a:r>
              <a:rPr lang="en" altLang="zh-CN" dirty="0"/>
              <a:t>continuous deployment</a:t>
            </a:r>
            <a:r>
              <a:rPr lang="zh-CN" altLang="en" dirty="0"/>
              <a:t>）。</a:t>
            </a:r>
            <a:r>
              <a:rPr lang="zh-CN" altLang="en-US" dirty="0"/>
              <a:t>在他们看来，</a:t>
            </a:r>
            <a:r>
              <a:rPr lang="en" altLang="zh-CN" dirty="0"/>
              <a:t>Facebook </a:t>
            </a:r>
            <a:r>
              <a:rPr lang="zh-CN" altLang="en-US" dirty="0"/>
              <a:t>的开发永远没有到头的那一天，代码库在不停地增长着，目前已经有超过 </a:t>
            </a:r>
            <a:r>
              <a:rPr lang="en-US" altLang="zh-CN" dirty="0"/>
              <a:t>1000 </a:t>
            </a:r>
            <a:r>
              <a:rPr lang="zh-CN" altLang="en-US" dirty="0"/>
              <a:t>万行代码，其中 </a:t>
            </a:r>
            <a:r>
              <a:rPr lang="en-US" altLang="zh-CN" dirty="0"/>
              <a:t>850 </a:t>
            </a:r>
            <a:r>
              <a:rPr lang="zh-CN" altLang="en-US" dirty="0"/>
              <a:t>万是 </a:t>
            </a:r>
            <a:r>
              <a:rPr lang="en" altLang="zh-CN" dirty="0"/>
              <a:t>PHP </a:t>
            </a:r>
            <a:r>
              <a:rPr lang="zh-CN" altLang="en-US" dirty="0"/>
              <a:t>代码，代码随时间呈现超线性增长的趋势。</a:t>
            </a:r>
            <a:endParaRPr lang="en-US" altLang="zh-CN" dirty="0"/>
          </a:p>
          <a:p>
            <a:endParaRPr lang="zh-CN" altLang="en-US" dirty="0"/>
          </a:p>
          <a:p>
            <a:endParaRPr lang="zh-CN" altLang="en-US" dirty="0"/>
          </a:p>
          <a:p>
            <a:r>
              <a:rPr lang="zh-CN" altLang="en-US" dirty="0"/>
              <a:t>在被纳入发布之前，代码已经经过了开发者的单元测试和 </a:t>
            </a:r>
            <a:r>
              <a:rPr lang="en" altLang="zh-CN" dirty="0"/>
              <a:t>Code Review</a:t>
            </a:r>
            <a:r>
              <a:rPr lang="zh-CN" altLang="en" dirty="0"/>
              <a:t>，</a:t>
            </a:r>
            <a:r>
              <a:rPr lang="zh-CN" altLang="en-US" dirty="0"/>
              <a:t>在 </a:t>
            </a:r>
            <a:r>
              <a:rPr lang="en" altLang="zh-CN" dirty="0"/>
              <a:t>Facebook</a:t>
            </a:r>
            <a:r>
              <a:rPr lang="zh-CN" altLang="en" dirty="0"/>
              <a:t>，</a:t>
            </a:r>
            <a:r>
              <a:rPr lang="en" altLang="zh-CN" dirty="0"/>
              <a:t>Code Review </a:t>
            </a:r>
            <a:r>
              <a:rPr lang="zh-CN" altLang="en-US" dirty="0"/>
              <a:t>是非常重要的事情，他们使用名为 </a:t>
            </a:r>
            <a:r>
              <a:rPr lang="en" altLang="zh-CN" dirty="0"/>
              <a:t>Phabricator </a:t>
            </a:r>
            <a:r>
              <a:rPr lang="zh-CN" altLang="en-US" dirty="0"/>
              <a:t>的工具进行 </a:t>
            </a:r>
            <a:r>
              <a:rPr lang="en" altLang="zh-CN" dirty="0"/>
              <a:t>Code </a:t>
            </a:r>
            <a:r>
              <a:rPr lang="en" altLang="zh-CN" dirty="0" err="1"/>
              <a:t>Reivew</a:t>
            </a:r>
            <a:r>
              <a:rPr lang="zh-CN" altLang="en" dirty="0"/>
              <a:t>，</a:t>
            </a:r>
            <a:r>
              <a:rPr lang="zh-CN" altLang="en-US" dirty="0"/>
              <a:t>该工具是和代码版本管理整合在一起的。</a:t>
            </a:r>
          </a:p>
          <a:p>
            <a:endParaRPr lang="en-US" altLang="zh-CN" dirty="0"/>
          </a:p>
          <a:p>
            <a:r>
              <a:rPr lang="zh-CN" altLang="en-US" dirty="0"/>
              <a:t>在大量的自动化测试之外，每位员工在内部使用 </a:t>
            </a:r>
            <a:r>
              <a:rPr lang="en" altLang="zh-CN" dirty="0"/>
              <a:t>Facebook </a:t>
            </a:r>
            <a:r>
              <a:rPr lang="zh-CN" altLang="en-US" dirty="0"/>
              <a:t>时也相当于进行了高密度的测试，每位员工都能报告自己发现的问题，写代码的人多了，代码增长的快了，相对而言，对代码进行测试的人也多了。</a:t>
            </a:r>
            <a:endParaRPr lang="en-US" altLang="zh-CN" dirty="0"/>
          </a:p>
          <a:p>
            <a:endParaRPr lang="zh-CN" altLang="en-US" dirty="0"/>
          </a:p>
          <a:p>
            <a:r>
              <a:rPr lang="zh-CN" altLang="en-US" dirty="0"/>
              <a:t>在性能方面，</a:t>
            </a:r>
            <a:r>
              <a:rPr lang="en" altLang="zh-CN" dirty="0"/>
              <a:t>Facebook </a:t>
            </a:r>
            <a:r>
              <a:rPr lang="zh-CN" altLang="en-US" dirty="0"/>
              <a:t>使用 </a:t>
            </a:r>
            <a:r>
              <a:rPr lang="en" altLang="zh-CN" dirty="0" err="1"/>
              <a:t>Perflab</a:t>
            </a:r>
            <a:r>
              <a:rPr lang="en" altLang="zh-CN" dirty="0"/>
              <a:t> </a:t>
            </a:r>
            <a:r>
              <a:rPr lang="zh-CN" altLang="en-US" dirty="0"/>
              <a:t>对新老代码的性能进行对比，如果新的代码性能不理想，并且开发工程师无法及时修复，那么相关代码就会从本次发布中剔除出去，待问题修复后再进行发布。每个小的性能问题都是不容忽视的，因为小问题会很快累积起来，变成影响容量和性能的大问题，</a:t>
            </a:r>
            <a:r>
              <a:rPr lang="en" altLang="zh-CN" dirty="0" err="1"/>
              <a:t>Perflab</a:t>
            </a:r>
            <a:r>
              <a:rPr lang="en" altLang="zh-CN" dirty="0"/>
              <a:t> </a:t>
            </a:r>
            <a:r>
              <a:rPr lang="zh-CN" altLang="en-US" dirty="0"/>
              <a:t>能通过图表的形式直观地展现系统的性能。</a:t>
            </a:r>
            <a:endParaRPr lang="en-US" altLang="zh-CN" dirty="0"/>
          </a:p>
          <a:p>
            <a:endParaRPr lang="zh-CN" altLang="en-US" dirty="0"/>
          </a:p>
          <a:p>
            <a:r>
              <a:rPr lang="zh-CN" altLang="en-US" dirty="0"/>
              <a:t>像 </a:t>
            </a:r>
            <a:r>
              <a:rPr lang="en" altLang="zh-CN" dirty="0"/>
              <a:t>Facebook </a:t>
            </a:r>
            <a:r>
              <a:rPr lang="zh-CN" altLang="en-US" dirty="0"/>
              <a:t>这样一个网站，每周发布自然是分阶段进行的，首先是 </a:t>
            </a:r>
            <a:r>
              <a:rPr lang="en" altLang="zh-CN" dirty="0"/>
              <a:t>H1</a:t>
            </a:r>
            <a:r>
              <a:rPr lang="zh-CN" altLang="en" dirty="0"/>
              <a:t>，</a:t>
            </a:r>
            <a:r>
              <a:rPr lang="zh-CN" altLang="en-US" dirty="0"/>
              <a:t>即部署到仅有内部访问的服务器上，进行最后的测试，很多公司也称其为“预发布”；随后是 </a:t>
            </a:r>
            <a:r>
              <a:rPr lang="en" altLang="zh-CN" dirty="0"/>
              <a:t>H2</a:t>
            </a:r>
            <a:r>
              <a:rPr lang="zh-CN" altLang="en" dirty="0"/>
              <a:t>，</a:t>
            </a:r>
            <a:r>
              <a:rPr lang="zh-CN" altLang="en-US" dirty="0"/>
              <a:t>部署到几千台服务器上，开放给一小部分用户；如果 </a:t>
            </a:r>
            <a:r>
              <a:rPr lang="en" altLang="zh-CN" dirty="0"/>
              <a:t>H2 </a:t>
            </a:r>
            <a:r>
              <a:rPr lang="zh-CN" altLang="en-US" dirty="0"/>
              <a:t>阶段没有发现问题，则进入 </a:t>
            </a:r>
            <a:r>
              <a:rPr lang="en" altLang="zh-CN" dirty="0"/>
              <a:t>H3</a:t>
            </a:r>
            <a:r>
              <a:rPr lang="zh-CN" altLang="en" dirty="0"/>
              <a:t>，</a:t>
            </a:r>
            <a:r>
              <a:rPr lang="zh-CN" altLang="en-US" dirty="0"/>
              <a:t>部署到全部服务器上。</a:t>
            </a:r>
            <a:endParaRPr lang="en-US" altLang="zh-CN" dirty="0"/>
          </a:p>
          <a:p>
            <a:endParaRPr lang="zh-CN" altLang="en-US" dirty="0"/>
          </a:p>
          <a:p>
            <a:r>
              <a:rPr lang="zh-CN" altLang="en-US" dirty="0"/>
              <a:t>如果在这个过程中发现问题，工程师会立即进行修复，随后重新开始分阶段的部署。当然，也可以选择回滚代码，有两种回滚方式</a:t>
            </a:r>
            <a:r>
              <a:rPr lang="en-US" altLang="zh-CN" dirty="0"/>
              <a:t>——</a:t>
            </a:r>
            <a:r>
              <a:rPr lang="zh-CN" altLang="en-US" dirty="0"/>
              <a:t>常见的是回滚某个变更及其依赖的文件，另一种则是回滚整个二进制包。</a:t>
            </a:r>
          </a:p>
          <a:p>
            <a:endParaRPr lang="en" altLang="zh-CN" dirty="0"/>
          </a:p>
          <a:p>
            <a:r>
              <a:rPr lang="en" altLang="zh-CN" dirty="0"/>
              <a:t>Facebook </a:t>
            </a:r>
            <a:r>
              <a:rPr lang="zh-CN" altLang="en-US" dirty="0"/>
              <a:t>在四个不同的地理位置分布了大量的服务器，整个发布的包大约有 </a:t>
            </a:r>
            <a:r>
              <a:rPr lang="en-US" altLang="zh-CN" dirty="0"/>
              <a:t>1.5</a:t>
            </a:r>
            <a:r>
              <a:rPr lang="en" altLang="zh-CN" dirty="0"/>
              <a:t>G</a:t>
            </a:r>
            <a:r>
              <a:rPr lang="zh-CN" altLang="en" dirty="0"/>
              <a:t>，</a:t>
            </a:r>
            <a:r>
              <a:rPr lang="zh-CN" altLang="en-US" dirty="0"/>
              <a:t>一般需要 </a:t>
            </a:r>
            <a:r>
              <a:rPr lang="en-US" altLang="zh-CN" dirty="0"/>
              <a:t>20 </a:t>
            </a:r>
            <a:r>
              <a:rPr lang="zh-CN" altLang="en-US" dirty="0"/>
              <a:t>分钟来完成整个分发。为了实现这一点，分发过程中分发使用了 </a:t>
            </a:r>
            <a:r>
              <a:rPr lang="en" altLang="zh-CN" dirty="0"/>
              <a:t>BitTorrent</a:t>
            </a:r>
            <a:r>
              <a:rPr lang="zh-CN" altLang="en" dirty="0"/>
              <a:t>，</a:t>
            </a:r>
            <a:r>
              <a:rPr lang="zh-CN" altLang="en-US" dirty="0"/>
              <a:t>分发时也会考虑到机架和集群的亲缘性。自从 </a:t>
            </a:r>
            <a:r>
              <a:rPr lang="en" altLang="zh-CN" dirty="0"/>
              <a:t>Twitter </a:t>
            </a:r>
            <a:r>
              <a:rPr lang="zh-CN" altLang="en-US" dirty="0"/>
              <a:t>开源了他们的基于 </a:t>
            </a:r>
            <a:r>
              <a:rPr lang="en" altLang="zh-CN" dirty="0"/>
              <a:t>BitTorrent </a:t>
            </a:r>
            <a:r>
              <a:rPr lang="zh-CN" altLang="en-US" dirty="0"/>
              <a:t>的发布方案 </a:t>
            </a:r>
            <a:r>
              <a:rPr lang="en" altLang="zh-CN" dirty="0"/>
              <a:t>Murder </a:t>
            </a:r>
            <a:r>
              <a:rPr lang="zh-CN" altLang="en-US" dirty="0"/>
              <a:t>后，通过 </a:t>
            </a:r>
            <a:r>
              <a:rPr lang="en" altLang="zh-CN" dirty="0"/>
              <a:t>BitTorrent </a:t>
            </a:r>
            <a:r>
              <a:rPr lang="zh-CN" altLang="en-US" dirty="0"/>
              <a:t>进行发布已然成为了业内的标配。</a:t>
            </a:r>
            <a:endParaRPr lang="en-US" altLang="zh-CN" dirty="0"/>
          </a:p>
          <a:p>
            <a:endParaRPr lang="zh-CN" altLang="en-US" dirty="0"/>
          </a:p>
          <a:p>
            <a:r>
              <a:rPr lang="zh-CN" altLang="en-US" dirty="0"/>
              <a:t>在发布时，与变更相关的开发者必须在线，发布工程师会通过 </a:t>
            </a:r>
            <a:r>
              <a:rPr lang="en" altLang="zh-CN" dirty="0"/>
              <a:t>IRC </a:t>
            </a:r>
            <a:r>
              <a:rPr lang="zh-CN" altLang="en-US" dirty="0"/>
              <a:t>机器人进行确认，如果人不在，那么他的变更会被回滚。这样保证了问题能够在上线之初就被快速发现并修复，当然，想在这么大的一个系统里及时发现一些问题有时也是很困难的，所以 </a:t>
            </a:r>
            <a:r>
              <a:rPr lang="en" altLang="zh-CN" dirty="0"/>
              <a:t>Facebook </a:t>
            </a:r>
            <a:r>
              <a:rPr lang="zh-CN" altLang="en-US" dirty="0"/>
              <a:t>会结合内部工具 </a:t>
            </a:r>
            <a:r>
              <a:rPr lang="en" altLang="zh-CN" dirty="0"/>
              <a:t>Claspin </a:t>
            </a:r>
            <a:r>
              <a:rPr lang="zh-CN" altLang="en-US" dirty="0"/>
              <a:t>和外部的信息源（比如 </a:t>
            </a:r>
            <a:r>
              <a:rPr lang="en" altLang="zh-CN" dirty="0"/>
              <a:t>Twitter</a:t>
            </a:r>
            <a:r>
              <a:rPr lang="zh-CN" altLang="en" dirty="0"/>
              <a:t>）</a:t>
            </a:r>
            <a:r>
              <a:rPr lang="zh-CN" altLang="en-US" dirty="0"/>
              <a:t>持续地监控系统的健康状态。</a:t>
            </a:r>
            <a:endParaRPr lang="en-US" altLang="zh-CN" dirty="0"/>
          </a:p>
          <a:p>
            <a:endParaRPr lang="zh-CN" altLang="en-US" dirty="0"/>
          </a:p>
          <a:p>
            <a:r>
              <a:rPr lang="zh-CN" altLang="en-US" dirty="0"/>
              <a:t>通过 </a:t>
            </a:r>
            <a:r>
              <a:rPr lang="en" altLang="zh-CN" dirty="0"/>
              <a:t>Gatekeeper </a:t>
            </a:r>
            <a:r>
              <a:rPr lang="zh-CN" altLang="en-US" dirty="0"/>
              <a:t>系统，工程师们可以方便地控制多少用户能够访问特定的新功能，筛选的条件可以是地区，也可以是年龄，在遇到问题是也能迅速关闭某个功能的入口。在 </a:t>
            </a:r>
            <a:r>
              <a:rPr lang="en" altLang="zh-CN" dirty="0"/>
              <a:t>Gatekeeper </a:t>
            </a:r>
            <a:r>
              <a:rPr lang="zh-CN" altLang="en-US" dirty="0"/>
              <a:t>的帮助下，工程师们能方便地进行 </a:t>
            </a:r>
            <a:r>
              <a:rPr lang="en" altLang="zh-CN" dirty="0"/>
              <a:t>A/B </a:t>
            </a:r>
            <a:r>
              <a:rPr lang="zh-CN" altLang="en-US" dirty="0"/>
              <a:t>测试，藉此迅速收集用户的真实体验，对产品做出调整。不要忘了，在 </a:t>
            </a:r>
            <a:r>
              <a:rPr lang="en" altLang="zh-CN" dirty="0"/>
              <a:t>Facebook</a:t>
            </a:r>
            <a:r>
              <a:rPr lang="zh-CN" altLang="en" dirty="0"/>
              <a:t>，</a:t>
            </a:r>
            <a:r>
              <a:rPr lang="zh-CN" altLang="en-US" dirty="0"/>
              <a:t>是工程师来选择自己做什么的，那么工程师们肯定是选择把东西做出来，看看用户的反应，而不是坐在会议室里和一堆人开会去猜测用户想要什么。</a:t>
            </a:r>
            <a:endParaRPr lang="en-US" altLang="zh-CN" dirty="0"/>
          </a:p>
          <a:p>
            <a:endParaRPr lang="zh-CN" altLang="en-US" dirty="0"/>
          </a:p>
          <a:p>
            <a:r>
              <a:rPr lang="en" altLang="zh-CN" dirty="0"/>
              <a:t>Kent Beck </a:t>
            </a:r>
            <a:r>
              <a:rPr lang="zh-CN" altLang="en-US" dirty="0"/>
              <a:t>在文中表示：</a:t>
            </a:r>
          </a:p>
          <a:p>
            <a:r>
              <a:rPr lang="zh-CN" altLang="en-US" dirty="0"/>
              <a:t>仅有方法论和工具是远远不够的，因为它们总是会被误用。所以，拥有鼓励个人责任感的企业文化是很重要的。</a:t>
            </a:r>
          </a:p>
          <a:p>
            <a:r>
              <a:rPr lang="zh-CN" altLang="en-US" dirty="0"/>
              <a:t>现在，</a:t>
            </a:r>
            <a:r>
              <a:rPr lang="en" altLang="zh-CN" dirty="0"/>
              <a:t>Facebook </a:t>
            </a:r>
            <a:r>
              <a:rPr lang="zh-CN" altLang="en-US" dirty="0"/>
              <a:t>有大约 </a:t>
            </a:r>
            <a:r>
              <a:rPr lang="en-US" altLang="zh-CN" dirty="0"/>
              <a:t>1000 </a:t>
            </a:r>
            <a:r>
              <a:rPr lang="zh-CN" altLang="en-US" dirty="0"/>
              <a:t>名开发工程师，仅有 </a:t>
            </a:r>
            <a:r>
              <a:rPr lang="en-US" altLang="zh-CN" dirty="0"/>
              <a:t>3 </a:t>
            </a:r>
            <a:r>
              <a:rPr lang="zh-CN" altLang="en-US" dirty="0"/>
              <a:t>名发布工程师，没有独立的测试工程师。每位工程师都可以看到全部的代码，并且能提交补丁，或者提交详细的问题描述。工程师们需要自己编写详尽的单元测试，他们的代码还要通过所有的回归测试，并能支持后续的各种运维工作。</a:t>
            </a:r>
            <a:endParaRPr lang="en-US" altLang="zh-CN" dirty="0"/>
          </a:p>
          <a:p>
            <a:endParaRPr lang="zh-CN" altLang="en-US" dirty="0"/>
          </a:p>
          <a:p>
            <a:r>
              <a:rPr lang="zh-CN" altLang="en-US" dirty="0"/>
              <a:t>除了要对自己的代码负责，他们还要面对各种巨大的挑战，往往要针对多种解决方案进行大量试验。比如，当时为了解决 </a:t>
            </a:r>
            <a:r>
              <a:rPr lang="en" altLang="zh-CN" dirty="0"/>
              <a:t>PHP </a:t>
            </a:r>
            <a:r>
              <a:rPr lang="zh-CN" altLang="en-US" dirty="0"/>
              <a:t>的性能问题，有 </a:t>
            </a:r>
            <a:r>
              <a:rPr lang="en-US" altLang="zh-CN" dirty="0"/>
              <a:t>3 </a:t>
            </a:r>
            <a:r>
              <a:rPr lang="zh-CN" altLang="en-US" dirty="0"/>
              <a:t>个不同的方案同时在进行开发，当某个方案的负责人发现另一个方案更好时，他们就会停下来；最后 </a:t>
            </a:r>
            <a:r>
              <a:rPr lang="en" altLang="zh-CN" dirty="0"/>
              <a:t>HipHop </a:t>
            </a:r>
            <a:r>
              <a:rPr lang="zh-CN" altLang="en-US" dirty="0"/>
              <a:t>胜出了，但另两组人的精力也没白费，他们提供了重要的备份能力。</a:t>
            </a:r>
          </a:p>
          <a:p>
            <a:endParaRPr lang="zh-CN" altLang="en-US" dirty="0"/>
          </a:p>
          <a:p>
            <a:endParaRPr lang="zh-CN" altLang="en-US" dirty="0"/>
          </a:p>
        </p:txBody>
      </p:sp>
    </p:spTree>
    <p:extLst>
      <p:ext uri="{BB962C8B-B14F-4D97-AF65-F5344CB8AC3E}">
        <p14:creationId xmlns:p14="http://schemas.microsoft.com/office/powerpoint/2010/main" val="18278460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hlinkClick r:id="rId3"/>
              </a:rPr>
              <a:t>What is Continuous Deployment | Conti</a:t>
            </a:r>
            <a:r>
              <a:rPr lang="zh-CN" altLang="zh-CN" sz="1200" kern="1200" dirty="0">
                <a:solidFill>
                  <a:schemeClr val="tx1"/>
                </a:solidFill>
                <a:effectLst/>
                <a:latin typeface="+mn-lt"/>
                <a:ea typeface="+mn-ea"/>
                <a:cs typeface="+mn-cs"/>
                <a:hlinkClick r:id="rId3"/>
              </a:rPr>
              <a:t>nuous Deployment vs Delivery | DevOps Tutorial | Edureka</a:t>
            </a:r>
            <a:endParaRPr lang="zh-CN" altLang="zh-CN" sz="1200" kern="1200" dirty="0">
              <a:solidFill>
                <a:schemeClr val="tx1"/>
              </a:solidFill>
              <a:effectLst/>
              <a:latin typeface="+mn-lt"/>
              <a:ea typeface="+mn-ea"/>
              <a:cs typeface="+mn-cs"/>
            </a:endParaRPr>
          </a:p>
          <a:p>
            <a:endParaRPr lang="en-US" altLang="zh-CN" dirty="0"/>
          </a:p>
          <a:p>
            <a:endParaRPr lang="en-US" altLang="zh-CN" dirty="0"/>
          </a:p>
          <a:p>
            <a:r>
              <a:rPr lang="en" altLang="zh-CN" dirty="0">
                <a:hlinkClick r:id="rId4"/>
              </a:rPr>
              <a:t>https://dzone.com/articles/continuous-delivery-its-all-about-the-pipeline-1</a:t>
            </a:r>
            <a:endParaRPr lang="en" altLang="zh-CN" dirty="0"/>
          </a:p>
          <a:p>
            <a:endParaRPr lang="en" altLang="zh-CN" dirty="0"/>
          </a:p>
          <a:p>
            <a:r>
              <a:rPr lang="en" altLang="zh-CN" sz="1200" b="1" i="0" kern="1200" dirty="0">
                <a:solidFill>
                  <a:schemeClr val="tx1"/>
                </a:solidFill>
                <a:effectLst/>
                <a:latin typeface="+mn-lt"/>
                <a:ea typeface="+mn-ea"/>
                <a:cs typeface="+mn-cs"/>
              </a:rPr>
              <a:t>Continuous Integration vs. Delivery vs. Deployment</a:t>
            </a:r>
          </a:p>
          <a:p>
            <a:r>
              <a:rPr lang="en" altLang="zh-CN" sz="1200" b="0" i="0" kern="1200" dirty="0">
                <a:solidFill>
                  <a:schemeClr val="tx1"/>
                </a:solidFill>
                <a:effectLst/>
                <a:latin typeface="+mn-lt"/>
                <a:ea typeface="+mn-ea"/>
                <a:cs typeface="+mn-cs"/>
              </a:rPr>
              <a:t>We kicked off the webinar with some baseline definitions.</a:t>
            </a:r>
          </a:p>
          <a:p>
            <a:endParaRPr lang="en" altLang="zh-CN" sz="1200" b="0" i="0" kern="1200" dirty="0">
              <a:solidFill>
                <a:schemeClr val="tx1"/>
              </a:solidFill>
              <a:effectLst/>
              <a:latin typeface="+mn-lt"/>
              <a:ea typeface="+mn-ea"/>
              <a:cs typeface="+mn-cs"/>
            </a:endParaRPr>
          </a:p>
          <a:p>
            <a:r>
              <a:rPr lang="en" altLang="zh-CN" sz="1200" b="1" i="0" kern="1200" dirty="0">
                <a:solidFill>
                  <a:schemeClr val="tx1"/>
                </a:solidFill>
                <a:effectLst/>
                <a:latin typeface="+mn-lt"/>
                <a:ea typeface="+mn-ea"/>
                <a:cs typeface="+mn-cs"/>
              </a:rPr>
              <a:t>Continuous Integration</a:t>
            </a:r>
            <a:r>
              <a:rPr lang="en" altLang="zh-CN" sz="1200" b="0" i="0" kern="1200" dirty="0">
                <a:solidFill>
                  <a:schemeClr val="tx1"/>
                </a:solidFill>
                <a:effectLst/>
                <a:latin typeface="+mn-lt"/>
                <a:ea typeface="+mn-ea"/>
                <a:cs typeface="+mn-cs"/>
              </a:rPr>
              <a:t> is the process of ensuring a build is in a working state, satisfying developers that it's ready for production. From a source code management (SCM) point of view, this generally means that all development work is constantly merged with the master branch, allowing the full unit test suite to be run against the "finished" product at every check-in.</a:t>
            </a:r>
          </a:p>
          <a:p>
            <a:endParaRPr lang="en" altLang="zh-CN" sz="1200" b="0" i="0" kern="1200" dirty="0">
              <a:solidFill>
                <a:schemeClr val="tx1"/>
              </a:solidFill>
              <a:effectLst/>
              <a:latin typeface="+mn-lt"/>
              <a:ea typeface="+mn-ea"/>
              <a:cs typeface="+mn-cs"/>
            </a:endParaRPr>
          </a:p>
          <a:p>
            <a:r>
              <a:rPr lang="en" altLang="zh-CN" sz="1200" b="1" i="0" kern="1200" dirty="0">
                <a:solidFill>
                  <a:schemeClr val="tx1"/>
                </a:solidFill>
                <a:effectLst/>
                <a:latin typeface="+mn-lt"/>
                <a:ea typeface="+mn-ea"/>
                <a:cs typeface="+mn-cs"/>
              </a:rPr>
              <a:t>Continuous Delivery</a:t>
            </a:r>
            <a:r>
              <a:rPr lang="en" altLang="zh-CN" sz="1200" b="0" i="0" kern="1200" dirty="0">
                <a:solidFill>
                  <a:schemeClr val="tx1"/>
                </a:solidFill>
                <a:effectLst/>
                <a:latin typeface="+mn-lt"/>
                <a:ea typeface="+mn-ea"/>
                <a:cs typeface="+mn-cs"/>
              </a:rPr>
              <a:t> is the "last mile" in the software lifecycle, and is the child of Continuous Integration, ensuring that a build is always in a releasable state. This is much more than integration with trunk and running of unit tests: the software is actually provisioned to a full, production-like stack, and delivered to some set of end users, whether that be QA, the product team, or a selected group of end-users. Continuous delivery goes hand in hand with a DevOps approach, where the team is responsible for all aspects of software delivery.</a:t>
            </a:r>
          </a:p>
          <a:p>
            <a:endParaRPr lang="en" altLang="zh-CN" sz="1200" b="0" i="0" kern="1200" dirty="0">
              <a:solidFill>
                <a:schemeClr val="tx1"/>
              </a:solidFill>
              <a:effectLst/>
              <a:latin typeface="+mn-lt"/>
              <a:ea typeface="+mn-ea"/>
              <a:cs typeface="+mn-cs"/>
            </a:endParaRPr>
          </a:p>
          <a:p>
            <a:r>
              <a:rPr lang="en" altLang="zh-CN" sz="1200" b="1" i="0" kern="1200" dirty="0">
                <a:solidFill>
                  <a:schemeClr val="tx1"/>
                </a:solidFill>
                <a:effectLst/>
                <a:latin typeface="+mn-lt"/>
                <a:ea typeface="+mn-ea"/>
                <a:cs typeface="+mn-cs"/>
              </a:rPr>
              <a:t>Continuous Deployment</a:t>
            </a:r>
            <a:r>
              <a:rPr lang="en" altLang="zh-CN" sz="1200" b="0" i="0" kern="1200" dirty="0">
                <a:solidFill>
                  <a:schemeClr val="tx1"/>
                </a:solidFill>
                <a:effectLst/>
                <a:latin typeface="+mn-lt"/>
                <a:ea typeface="+mn-ea"/>
                <a:cs typeface="+mn-cs"/>
              </a:rPr>
              <a:t> If Continuous Delivery is the last mile, Continuous Deployment is the last inch. The entire process, from check-in to production, is fully automated, with no human intervention.</a:t>
            </a:r>
          </a:p>
          <a:p>
            <a:endParaRPr lang="en" altLang="zh-CN" dirty="0"/>
          </a:p>
          <a:p>
            <a:endParaRPr lang="zh-CN" altLang="en-US" dirty="0"/>
          </a:p>
        </p:txBody>
      </p:sp>
    </p:spTree>
    <p:extLst>
      <p:ext uri="{BB962C8B-B14F-4D97-AF65-F5344CB8AC3E}">
        <p14:creationId xmlns:p14="http://schemas.microsoft.com/office/powerpoint/2010/main" val="41410394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31519450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hlinkClick r:id="rId3"/>
              </a:rPr>
              <a:t>What is Continuous Deployment | Conti</a:t>
            </a:r>
            <a:r>
              <a:rPr lang="zh-CN" altLang="zh-CN" sz="1200" kern="1200" dirty="0">
                <a:solidFill>
                  <a:schemeClr val="tx1"/>
                </a:solidFill>
                <a:effectLst/>
                <a:latin typeface="+mn-lt"/>
                <a:ea typeface="+mn-ea"/>
                <a:cs typeface="+mn-cs"/>
                <a:hlinkClick r:id="rId3"/>
              </a:rPr>
              <a:t>nuous Deployment vs Delivery | DevOps Tutorial | Edureka</a:t>
            </a:r>
            <a:endParaRPr lang="zh-CN" altLang="zh-CN" sz="1200" kern="1200" dirty="0">
              <a:solidFill>
                <a:schemeClr val="tx1"/>
              </a:solidFill>
              <a:effectLst/>
              <a:latin typeface="+mn-lt"/>
              <a:ea typeface="+mn-ea"/>
              <a:cs typeface="+mn-cs"/>
            </a:endParaRPr>
          </a:p>
          <a:p>
            <a:endParaRPr lang="en-US" altLang="zh-CN" dirty="0"/>
          </a:p>
          <a:p>
            <a:endParaRPr lang="en-US" altLang="zh-CN" dirty="0"/>
          </a:p>
          <a:p>
            <a:endParaRPr lang="en"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The goal here is to increase visibility of changes from check-in to production, while at the same time:</a:t>
            </a:r>
          </a:p>
          <a:p>
            <a:r>
              <a:rPr lang="en" altLang="zh-CN" sz="1200" b="0" i="0" kern="1200" dirty="0">
                <a:solidFill>
                  <a:schemeClr val="tx1"/>
                </a:solidFill>
                <a:effectLst/>
                <a:latin typeface="+mn-lt"/>
                <a:ea typeface="+mn-ea"/>
                <a:cs typeface="+mn-cs"/>
              </a:rPr>
              <a:t>Find and remove bottlenecks</a:t>
            </a:r>
          </a:p>
          <a:p>
            <a:r>
              <a:rPr lang="en" altLang="zh-CN" sz="1200" b="0" i="0" kern="1200" dirty="0">
                <a:solidFill>
                  <a:schemeClr val="tx1"/>
                </a:solidFill>
                <a:effectLst/>
                <a:latin typeface="+mn-lt"/>
                <a:ea typeface="+mn-ea"/>
                <a:cs typeface="+mn-cs"/>
              </a:rPr>
              <a:t>Shorten the feedback loop</a:t>
            </a:r>
          </a:p>
          <a:p>
            <a:r>
              <a:rPr lang="en" altLang="zh-CN" sz="1200" b="0" i="0" kern="1200" dirty="0">
                <a:solidFill>
                  <a:schemeClr val="tx1"/>
                </a:solidFill>
                <a:effectLst/>
                <a:latin typeface="+mn-lt"/>
                <a:ea typeface="+mn-ea"/>
                <a:cs typeface="+mn-cs"/>
              </a:rPr>
              <a:t>Automate as much as possible</a:t>
            </a:r>
          </a:p>
          <a:p>
            <a:r>
              <a:rPr lang="en" altLang="zh-CN" sz="1200" b="0" i="0" kern="1200" dirty="0">
                <a:solidFill>
                  <a:schemeClr val="tx1"/>
                </a:solidFill>
                <a:effectLst/>
                <a:latin typeface="+mn-lt"/>
                <a:ea typeface="+mn-ea"/>
                <a:cs typeface="+mn-cs"/>
              </a:rPr>
              <a:t>Eliminate any error-prone manual processes</a:t>
            </a:r>
          </a:p>
          <a:p>
            <a:r>
              <a:rPr lang="en" altLang="zh-CN" sz="1200" b="0" i="0" kern="1200" dirty="0">
                <a:solidFill>
                  <a:schemeClr val="tx1"/>
                </a:solidFill>
                <a:effectLst/>
                <a:latin typeface="+mn-lt"/>
                <a:ea typeface="+mn-ea"/>
                <a:cs typeface="+mn-cs"/>
              </a:rPr>
              <a:t>Optimize and visualize what's going on to improve the flow</a:t>
            </a:r>
          </a:p>
          <a:p>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Almost anything. At the head end, as part of continuous integration side, unit tests are an expected component. But the pipeline consists of much more than unit tests, including:</a:t>
            </a:r>
          </a:p>
          <a:p>
            <a:br>
              <a:rPr lang="en" altLang="zh-CN" sz="1200" b="0" i="0" kern="1200" dirty="0">
                <a:solidFill>
                  <a:schemeClr val="tx1"/>
                </a:solidFill>
                <a:effectLst/>
                <a:latin typeface="+mn-lt"/>
                <a:ea typeface="+mn-ea"/>
                <a:cs typeface="+mn-cs"/>
              </a:rPr>
            </a:br>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endParaRPr lang="en" altLang="zh-CN" dirty="0"/>
          </a:p>
          <a:p>
            <a:endParaRPr lang="zh-CN" altLang="en-US" dirty="0"/>
          </a:p>
        </p:txBody>
      </p:sp>
    </p:spTree>
    <p:extLst>
      <p:ext uri="{BB962C8B-B14F-4D97-AF65-F5344CB8AC3E}">
        <p14:creationId xmlns:p14="http://schemas.microsoft.com/office/powerpoint/2010/main" val="37413685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hlinkClick r:id="rId3"/>
              </a:rPr>
              <a:t>What is Continuous Deployment | Conti</a:t>
            </a:r>
            <a:r>
              <a:rPr lang="zh-CN" altLang="zh-CN" sz="1200" kern="1200" dirty="0">
                <a:solidFill>
                  <a:schemeClr val="tx1"/>
                </a:solidFill>
                <a:effectLst/>
                <a:latin typeface="+mn-lt"/>
                <a:ea typeface="+mn-ea"/>
                <a:cs typeface="+mn-cs"/>
                <a:hlinkClick r:id="rId3"/>
              </a:rPr>
              <a:t>nuous Deployment vs Delivery | DevOps Tutorial | Edureka</a:t>
            </a:r>
            <a:endParaRPr lang="zh-CN" altLang="zh-CN" sz="1200" kern="1200" dirty="0">
              <a:solidFill>
                <a:schemeClr val="tx1"/>
              </a:solidFill>
              <a:effectLst/>
              <a:latin typeface="+mn-lt"/>
              <a:ea typeface="+mn-ea"/>
              <a:cs typeface="+mn-cs"/>
            </a:endParaRPr>
          </a:p>
          <a:p>
            <a:endParaRPr lang="en-US" altLang="zh-CN" dirty="0"/>
          </a:p>
          <a:p>
            <a:endParaRPr lang="en-US" altLang="zh-CN" dirty="0"/>
          </a:p>
          <a:p>
            <a:endParaRPr lang="en"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The goal here is to increase visibility of changes from check-in to production, while at the same time:</a:t>
            </a:r>
          </a:p>
          <a:p>
            <a:r>
              <a:rPr lang="en" altLang="zh-CN" sz="1200" b="0" i="0" kern="1200" dirty="0">
                <a:solidFill>
                  <a:schemeClr val="tx1"/>
                </a:solidFill>
                <a:effectLst/>
                <a:latin typeface="+mn-lt"/>
                <a:ea typeface="+mn-ea"/>
                <a:cs typeface="+mn-cs"/>
              </a:rPr>
              <a:t>Find and remove bottlenecks</a:t>
            </a:r>
          </a:p>
          <a:p>
            <a:r>
              <a:rPr lang="en" altLang="zh-CN" sz="1200" b="0" i="0" kern="1200" dirty="0">
                <a:solidFill>
                  <a:schemeClr val="tx1"/>
                </a:solidFill>
                <a:effectLst/>
                <a:latin typeface="+mn-lt"/>
                <a:ea typeface="+mn-ea"/>
                <a:cs typeface="+mn-cs"/>
              </a:rPr>
              <a:t>Shorten the feedback loop</a:t>
            </a:r>
          </a:p>
          <a:p>
            <a:r>
              <a:rPr lang="en" altLang="zh-CN" sz="1200" b="0" i="0" kern="1200" dirty="0">
                <a:solidFill>
                  <a:schemeClr val="tx1"/>
                </a:solidFill>
                <a:effectLst/>
                <a:latin typeface="+mn-lt"/>
                <a:ea typeface="+mn-ea"/>
                <a:cs typeface="+mn-cs"/>
              </a:rPr>
              <a:t>Automate as much as possible</a:t>
            </a:r>
          </a:p>
          <a:p>
            <a:r>
              <a:rPr lang="en" altLang="zh-CN" sz="1200" b="0" i="0" kern="1200" dirty="0">
                <a:solidFill>
                  <a:schemeClr val="tx1"/>
                </a:solidFill>
                <a:effectLst/>
                <a:latin typeface="+mn-lt"/>
                <a:ea typeface="+mn-ea"/>
                <a:cs typeface="+mn-cs"/>
              </a:rPr>
              <a:t>Eliminate any error-prone manual processes</a:t>
            </a:r>
          </a:p>
          <a:p>
            <a:r>
              <a:rPr lang="en" altLang="zh-CN" sz="1200" b="0" i="0" kern="1200" dirty="0">
                <a:solidFill>
                  <a:schemeClr val="tx1"/>
                </a:solidFill>
                <a:effectLst/>
                <a:latin typeface="+mn-lt"/>
                <a:ea typeface="+mn-ea"/>
                <a:cs typeface="+mn-cs"/>
              </a:rPr>
              <a:t>Optimize and visualize what's going on to improve the flow</a:t>
            </a:r>
          </a:p>
          <a:p>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Almost anything. At the head end, as part of continuous integration side, unit tests are an expected component. But the pipeline consists of much more than unit tests, including:</a:t>
            </a:r>
          </a:p>
          <a:p>
            <a:br>
              <a:rPr lang="en" altLang="zh-CN" sz="1200" b="0" i="0" kern="1200" dirty="0">
                <a:solidFill>
                  <a:schemeClr val="tx1"/>
                </a:solidFill>
                <a:effectLst/>
                <a:latin typeface="+mn-lt"/>
                <a:ea typeface="+mn-ea"/>
                <a:cs typeface="+mn-cs"/>
              </a:rPr>
            </a:br>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endParaRPr lang="en" altLang="zh-CN" dirty="0"/>
          </a:p>
          <a:p>
            <a:endParaRPr lang="zh-CN" altLang="en-US" dirty="0"/>
          </a:p>
        </p:txBody>
      </p:sp>
    </p:spTree>
    <p:extLst>
      <p:ext uri="{BB962C8B-B14F-4D97-AF65-F5344CB8AC3E}">
        <p14:creationId xmlns:p14="http://schemas.microsoft.com/office/powerpoint/2010/main" val="26179746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fontAlgn="base"/>
            <a:r>
              <a:rPr lang="en" altLang="zh-CN" dirty="0">
                <a:hlinkClick r:id="rId3"/>
              </a:rPr>
              <a:t>https://www.atlassian.com/zh/continuous-delivery/principles/continuous-integration-vs-delivery-vs-deployment</a:t>
            </a:r>
            <a:endParaRPr lang="en" altLang="zh-CN" sz="1200" b="0" i="0" kern="1200" dirty="0">
              <a:solidFill>
                <a:schemeClr val="tx1"/>
              </a:solidFill>
              <a:effectLst/>
              <a:latin typeface="+mn-lt"/>
              <a:ea typeface="+mn-ea"/>
              <a:cs typeface="+mn-cs"/>
            </a:endParaRPr>
          </a:p>
          <a:p>
            <a:pPr fontAlgn="base"/>
            <a:endParaRPr lang="en" altLang="zh-CN" sz="1200" b="0" i="0" kern="1200" dirty="0">
              <a:solidFill>
                <a:schemeClr val="tx1"/>
              </a:solidFill>
              <a:effectLst/>
              <a:latin typeface="+mn-lt"/>
              <a:ea typeface="+mn-ea"/>
              <a:cs typeface="+mn-cs"/>
            </a:endParaRPr>
          </a:p>
          <a:p>
            <a:pPr fontAlgn="base"/>
            <a:r>
              <a:rPr lang="en" altLang="zh-CN" sz="1200" b="0" i="0" kern="1200" dirty="0">
                <a:solidFill>
                  <a:schemeClr val="tx1"/>
                </a:solidFill>
                <a:effectLst/>
                <a:latin typeface="+mn-lt"/>
                <a:ea typeface="+mn-ea"/>
                <a:cs typeface="+mn-cs"/>
              </a:rPr>
              <a:t>To put it simply continuous integration is part of both continuous delivery and continuous deployment. And continuous deployment is like continuous delivery, except that releases happen automatically.</a:t>
            </a:r>
          </a:p>
          <a:p>
            <a:br>
              <a:rPr lang="en" altLang="zh-CN" dirty="0"/>
            </a:br>
            <a:endParaRPr lang="zh-CN"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1" kern="1200" dirty="0">
                <a:solidFill>
                  <a:schemeClr val="tx1"/>
                </a:solidFill>
                <a:effectLst/>
                <a:latin typeface="+mn-lt"/>
                <a:ea typeface="+mn-ea"/>
                <a:cs typeface="+mn-cs"/>
              </a:rPr>
              <a:t>Continuous Deployment of Mobile Software at Facebook </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持续部署是软件工程实践将许多小的增量软件更新部署到更新准备就绪后立即进行生产</a:t>
            </a:r>
          </a:p>
          <a:p>
            <a:endParaRPr lang="en" altLang="zh-CN" dirty="0">
              <a:hlinkClick r:id="rId3"/>
            </a:endParaRPr>
          </a:p>
          <a:p>
            <a:r>
              <a:rPr lang="en" altLang="zh-CN" sz="1200" b="0" i="0" kern="1200" dirty="0" err="1">
                <a:solidFill>
                  <a:schemeClr val="tx1"/>
                </a:solidFill>
                <a:effectLst/>
                <a:latin typeface="+mn-lt"/>
                <a:ea typeface="+mn-ea"/>
                <a:cs typeface="+mn-cs"/>
              </a:rPr>
              <a:t>i</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风险较低，原因是规模较小，重大变化；</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ii</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来自最终用户的更快速反馈，</a:t>
            </a:r>
          </a:p>
          <a:p>
            <a:r>
              <a:rPr lang="zh-CN" altLang="en-US"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iii</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提高对威胁做出更快反应的能力</a:t>
            </a:r>
          </a:p>
          <a:p>
            <a:r>
              <a:rPr lang="zh-CN" altLang="en-US" sz="1200" b="0" i="0" kern="1200" dirty="0">
                <a:solidFill>
                  <a:schemeClr val="tx1"/>
                </a:solidFill>
                <a:effectLst/>
                <a:latin typeface="+mn-lt"/>
                <a:ea typeface="+mn-ea"/>
                <a:cs typeface="+mn-cs"/>
              </a:rPr>
              <a:t>例如安全漏洞</a:t>
            </a:r>
          </a:p>
          <a:p>
            <a:endParaRPr lang="en" altLang="zh-CN" dirty="0">
              <a:hlinkClick r:id="rId3"/>
            </a:endParaRPr>
          </a:p>
          <a:p>
            <a:endParaRPr lang="en" altLang="zh-CN" dirty="0">
              <a:hlinkClick r:id="rId3"/>
            </a:endParaRPr>
          </a:p>
          <a:p>
            <a:r>
              <a:rPr lang="en" altLang="zh-CN" dirty="0">
                <a:hlinkClick r:id="rId3"/>
              </a:rPr>
              <a:t>https://www.infoq.com/articles/cd-adages/</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重要要点</a:t>
            </a:r>
          </a:p>
          <a:p>
            <a:r>
              <a:rPr lang="zh-CN" altLang="en-US" sz="1200" b="0" i="0" kern="1200" dirty="0">
                <a:solidFill>
                  <a:schemeClr val="tx1"/>
                </a:solidFill>
                <a:effectLst/>
                <a:latin typeface="+mn-lt"/>
                <a:ea typeface="+mn-ea"/>
                <a:cs typeface="+mn-cs"/>
              </a:rPr>
              <a:t>通过连续部署，开发人员将每一个计划的功能都当作实验，从而使一些已部署的功能失效。</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在生产期间更改代码的成本可能非常便宜。</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将代码部署到生产中并不一定意味着客户可以立即使用面向用户的功能。</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42694105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dirty="0">
                <a:hlinkClick r:id="rId3"/>
              </a:rPr>
              <a:t>https://www.atlassian.com/zh/continuous-delivery/continuous-deployment</a:t>
            </a:r>
            <a:endParaRPr lang="zh-CN" altLang="en-US" dirty="0"/>
          </a:p>
        </p:txBody>
      </p:sp>
    </p:spTree>
    <p:extLst>
      <p:ext uri="{BB962C8B-B14F-4D97-AF65-F5344CB8AC3E}">
        <p14:creationId xmlns:p14="http://schemas.microsoft.com/office/powerpoint/2010/main" val="39215485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159664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参与此案例研究，即意味着认同此协议</a:t>
            </a:r>
            <a:endParaRPr kumimoji="1" lang="en-US" altLang="zh-CN" dirty="0"/>
          </a:p>
          <a:p>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dirty="0"/>
              <a:t>此协议不能被删除、修改。本页必须保留</a:t>
            </a:r>
          </a:p>
          <a:p>
            <a:endParaRPr kumimoji="1"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8473301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dirty="0">
                <a:hlinkClick r:id="rId3"/>
              </a:rPr>
              <a:t>https://jenkins.io/doc/book/pipeline/</a:t>
            </a:r>
            <a:endParaRPr lang="en" altLang="zh-CN" dirty="0"/>
          </a:p>
          <a:p>
            <a:endParaRPr lang="en" altLang="zh-CN" dirty="0"/>
          </a:p>
          <a:p>
            <a:r>
              <a:rPr lang="en" altLang="zh-CN" sz="1200" b="0" i="0" kern="1200" dirty="0">
                <a:solidFill>
                  <a:schemeClr val="tx1"/>
                </a:solidFill>
                <a:effectLst/>
                <a:latin typeface="+mn-lt"/>
                <a:ea typeface="+mn-ea"/>
                <a:cs typeface="+mn-cs"/>
              </a:rPr>
              <a:t>The flowchart below is an example of one CD scenario easily modeled in Jenkins Pipeline:</a:t>
            </a:r>
          </a:p>
          <a:p>
            <a:br>
              <a:rPr lang="en" altLang="zh-CN" sz="1200" b="0" i="0" kern="1200" dirty="0">
                <a:solidFill>
                  <a:schemeClr val="tx1"/>
                </a:solidFill>
                <a:effectLst/>
                <a:latin typeface="+mn-lt"/>
                <a:ea typeface="+mn-ea"/>
                <a:cs typeface="+mn-cs"/>
              </a:rPr>
            </a:br>
            <a:endParaRPr lang="en" altLang="zh-CN" sz="1200" b="0" i="0" kern="1200" dirty="0">
              <a:solidFill>
                <a:schemeClr val="tx1"/>
              </a:solidFill>
              <a:effectLst/>
              <a:latin typeface="+mn-lt"/>
              <a:ea typeface="+mn-ea"/>
              <a:cs typeface="+mn-cs"/>
            </a:endParaRPr>
          </a:p>
          <a:p>
            <a:r>
              <a:rPr lang="en" altLang="zh-CN" sz="1200" b="1" i="0" u="none" strike="noStrike" kern="1200" dirty="0">
                <a:solidFill>
                  <a:schemeClr val="tx1"/>
                </a:solidFill>
                <a:effectLst/>
                <a:latin typeface="+mn-lt"/>
                <a:ea typeface="+mn-ea"/>
                <a:cs typeface="+mn-cs"/>
              </a:rPr>
              <a:t>Automated Testing Is Not Continuous Testing</a:t>
            </a:r>
          </a:p>
          <a:p>
            <a:r>
              <a:rPr lang="en" altLang="zh-CN" dirty="0">
                <a:hlinkClick r:id="rId4"/>
              </a:rPr>
              <a:t>https://dzone.com/articles/automated-testing-is-not-continuous-testing-1</a:t>
            </a:r>
            <a:br>
              <a:rPr lang="en" altLang="zh-CN" sz="1200" b="0" i="0" kern="1200" dirty="0">
                <a:solidFill>
                  <a:schemeClr val="tx1"/>
                </a:solidFill>
                <a:effectLst/>
                <a:latin typeface="+mn-lt"/>
                <a:ea typeface="+mn-ea"/>
                <a:cs typeface="+mn-cs"/>
              </a:rPr>
            </a:br>
            <a:endParaRPr lang="en" altLang="zh-CN" sz="1200" b="0" i="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23312611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sz="1200" b="1" i="0" kern="1200" dirty="0">
                <a:solidFill>
                  <a:schemeClr val="tx1"/>
                </a:solidFill>
                <a:effectLst/>
                <a:latin typeface="+mn-lt"/>
                <a:ea typeface="+mn-ea"/>
                <a:cs typeface="+mn-cs"/>
              </a:rPr>
              <a:t>Facebook </a:t>
            </a:r>
            <a:r>
              <a:rPr lang="zh-CN" altLang="en-US" sz="1200" b="1" i="0" kern="1200" dirty="0">
                <a:solidFill>
                  <a:schemeClr val="tx1"/>
                </a:solidFill>
                <a:effectLst/>
                <a:latin typeface="+mn-lt"/>
                <a:ea typeface="+mn-ea"/>
                <a:cs typeface="+mn-cs"/>
              </a:rPr>
              <a:t>是如何做大规模代码部署的  </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2018-06-25</a:t>
            </a:r>
            <a:endParaRPr lang="en" altLang="zh-CN" dirty="0">
              <a:hlinkClick r:id="rId3"/>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dirty="0">
                <a:hlinkClick r:id="rId3"/>
              </a:rPr>
              <a:t>https://zhuanlan.zhihu.com/p/38475238</a:t>
            </a: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zh-CN" altLang="en-US" dirty="0">
                <a:effectLst/>
              </a:rPr>
              <a:t>多年来，我们使用简单的主程序发布分支策略每天部署三次代码到 </a:t>
            </a:r>
            <a:r>
              <a:rPr lang="en" altLang="zh-CN" dirty="0">
                <a:effectLst/>
              </a:rPr>
              <a:t>Facebook </a:t>
            </a:r>
            <a:r>
              <a:rPr lang="zh-CN" altLang="en-US" dirty="0">
                <a:effectLst/>
              </a:rPr>
              <a:t>前端。工程师们会从主干分支中选择一些通过了一系列自动化测试的代码变更推送到每天的发布分支上（这个过程也叫做“</a:t>
            </a:r>
            <a:r>
              <a:rPr lang="en" altLang="zh-CN" dirty="0">
                <a:effectLst/>
              </a:rPr>
              <a:t>cherry-picking”</a:t>
            </a:r>
            <a:r>
              <a:rPr lang="zh-CN" altLang="en" dirty="0">
                <a:effectLst/>
              </a:rPr>
              <a:t>）。</a:t>
            </a:r>
            <a:r>
              <a:rPr lang="zh-CN" altLang="en-US" dirty="0">
                <a:effectLst/>
              </a:rPr>
              <a:t>总的来说，我们每天选择的变更（</a:t>
            </a:r>
            <a:r>
              <a:rPr lang="en" altLang="zh-CN" dirty="0">
                <a:effectLst/>
              </a:rPr>
              <a:t>cherry-picks</a:t>
            </a:r>
            <a:r>
              <a:rPr lang="zh-CN" altLang="en" dirty="0">
                <a:effectLst/>
              </a:rPr>
              <a:t>）</a:t>
            </a:r>
            <a:r>
              <a:rPr lang="zh-CN" altLang="en-US" dirty="0">
                <a:effectLst/>
              </a:rPr>
              <a:t>数量为 </a:t>
            </a:r>
            <a:r>
              <a:rPr lang="en-US" altLang="zh-CN" dirty="0">
                <a:effectLst/>
              </a:rPr>
              <a:t>500 </a:t>
            </a:r>
            <a:r>
              <a:rPr lang="zh-CN" altLang="en-US" dirty="0">
                <a:effectLst/>
              </a:rPr>
              <a:t>到 </a:t>
            </a:r>
            <a:r>
              <a:rPr lang="en-US" altLang="zh-CN" dirty="0">
                <a:effectLst/>
              </a:rPr>
              <a:t>700</a:t>
            </a:r>
            <a:r>
              <a:rPr lang="zh-CN" altLang="en-US" dirty="0">
                <a:effectLst/>
              </a:rPr>
              <a:t>。剩下的没有被 </a:t>
            </a:r>
            <a:r>
              <a:rPr lang="en" altLang="zh-CN" dirty="0">
                <a:effectLst/>
              </a:rPr>
              <a:t>cherry-picked </a:t>
            </a:r>
            <a:r>
              <a:rPr lang="zh-CN" altLang="en-US" dirty="0">
                <a:effectLst/>
              </a:rPr>
              <a:t>的变更就推入到每周的发布分支中。</a:t>
            </a:r>
          </a:p>
          <a:p>
            <a:br>
              <a:rPr lang="zh-CN" altLang="en-US" dirty="0">
                <a:effectLst/>
              </a:rPr>
            </a:b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但是为了保证网站的稳定运行，并非是工程师将代码推送到 </a:t>
            </a:r>
            <a:r>
              <a:rPr lang="en" altLang="zh-CN" dirty="0"/>
              <a:t>SVN </a:t>
            </a:r>
            <a:r>
              <a:rPr lang="zh-CN" altLang="en-US" dirty="0"/>
              <a:t>上，认为可以上线，代码就能发布上线的。</a:t>
            </a:r>
            <a:r>
              <a:rPr lang="en" altLang="zh-CN" dirty="0"/>
              <a:t>Facebook </a:t>
            </a:r>
            <a:r>
              <a:rPr lang="zh-CN" altLang="en-US" dirty="0"/>
              <a:t>采用了一种兼顾了速度与稳定性的做法</a:t>
            </a:r>
            <a:r>
              <a:rPr lang="en-US" altLang="zh-CN" dirty="0"/>
              <a:t>——</a:t>
            </a:r>
            <a:r>
              <a:rPr lang="zh-CN" altLang="en-US" dirty="0"/>
              <a:t>将每日发布与每周发布结合到一起。所有的代码变动默认是每周发布，每次发布会包含相对比较多的变更，在每周日的下午，代码会被发布工程师推送到 </a:t>
            </a:r>
            <a:r>
              <a:rPr lang="en" altLang="zh-CN" dirty="0"/>
              <a:t>SVN </a:t>
            </a:r>
            <a:r>
              <a:rPr lang="zh-CN" altLang="en-US" dirty="0"/>
              <a:t>上，随后会进行大量的自动测试，其中包含很多针对正确性和性能的回归测试，这个版本会成为 </a:t>
            </a:r>
            <a:r>
              <a:rPr lang="en" altLang="zh-CN" dirty="0"/>
              <a:t>Facebook </a:t>
            </a:r>
            <a:r>
              <a:rPr lang="zh-CN" altLang="en-US" dirty="0"/>
              <a:t>员工内部使用的默认版本，正式的发布通常被安排在周二下午。</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zh-CN" altLang="en-US" dirty="0"/>
              <a:t>在 </a:t>
            </a:r>
            <a:r>
              <a:rPr lang="en" altLang="zh-CN" dirty="0"/>
              <a:t>Facebook</a:t>
            </a:r>
            <a:r>
              <a:rPr lang="zh-CN" altLang="en" dirty="0"/>
              <a:t>，</a:t>
            </a:r>
            <a:r>
              <a:rPr lang="zh-CN" altLang="en-US" dirty="0"/>
              <a:t>所有前端工程师都工作在同一个稳定的分支上，这也能加快开发速度，因为省去了繁琐的分支合并过程。在日常开发中，每个人都用 </a:t>
            </a:r>
            <a:r>
              <a:rPr lang="en" altLang="zh-CN" dirty="0"/>
              <a:t>git </a:t>
            </a:r>
            <a:r>
              <a:rPr lang="zh-CN" altLang="en-US" dirty="0"/>
              <a:t>在本地进行开发，当代码就绪之后，就会将它推送到 </a:t>
            </a:r>
            <a:r>
              <a:rPr lang="en" altLang="zh-CN" dirty="0"/>
              <a:t>SVN </a:t>
            </a:r>
            <a:r>
              <a:rPr lang="zh-CN" altLang="en-US" dirty="0"/>
              <a:t>上（之所以是 </a:t>
            </a:r>
            <a:r>
              <a:rPr lang="en" altLang="zh-CN" dirty="0"/>
              <a:t>SVN</a:t>
            </a:r>
            <a:r>
              <a:rPr lang="zh-CN" altLang="en" dirty="0"/>
              <a:t>，</a:t>
            </a:r>
            <a:r>
              <a:rPr lang="zh-CN" altLang="en-US" dirty="0"/>
              <a:t>这是出于历史原因），这样就很自然地区分开了开发中的代码和可以上线的代码。</a:t>
            </a:r>
            <a:endParaRPr lang="en-US" altLang="zh-CN" dirty="0"/>
          </a:p>
          <a:p>
            <a:endParaRPr lang="zh-CN" altLang="en-US" dirty="0"/>
          </a:p>
          <a:p>
            <a:r>
              <a:rPr lang="zh-CN" altLang="en-US" dirty="0"/>
              <a:t>但是为了保证网站的稳定运行，并非是工程师将代码推送到 </a:t>
            </a:r>
            <a:r>
              <a:rPr lang="en" altLang="zh-CN" dirty="0"/>
              <a:t>SVN </a:t>
            </a:r>
            <a:r>
              <a:rPr lang="zh-CN" altLang="en-US" dirty="0"/>
              <a:t>上，认为可以上线，代码就能发布上线的。</a:t>
            </a:r>
            <a:r>
              <a:rPr lang="en" altLang="zh-CN" dirty="0"/>
              <a:t>Facebook </a:t>
            </a:r>
            <a:r>
              <a:rPr lang="zh-CN" altLang="en-US" dirty="0"/>
              <a:t>采用了一种兼顾了速度与稳定性的做法</a:t>
            </a:r>
            <a:r>
              <a:rPr lang="en-US" altLang="zh-CN" dirty="0"/>
              <a:t>——</a:t>
            </a:r>
            <a:r>
              <a:rPr lang="zh-CN" altLang="en-US" dirty="0"/>
              <a:t>将每日发布与每周发布结合到一起。所有的代码变动默认是每周发布，每次发布会包含相对比较多的变更，在每周日的下午，代码会被发布工程师推送到 </a:t>
            </a:r>
            <a:r>
              <a:rPr lang="en" altLang="zh-CN" dirty="0"/>
              <a:t>SVN </a:t>
            </a:r>
            <a:r>
              <a:rPr lang="zh-CN" altLang="en-US" dirty="0"/>
              <a:t>上，随后会进行大量的自动测试，其中包含很多针对正确性和性能的回归测试，这个版本会成为 </a:t>
            </a:r>
            <a:r>
              <a:rPr lang="en" altLang="zh-CN" dirty="0"/>
              <a:t>Facebook </a:t>
            </a:r>
            <a:r>
              <a:rPr lang="zh-CN" altLang="en-US" dirty="0"/>
              <a:t>员工内部使用的默认版本，正式的发布通常被安排在周二下午。</a:t>
            </a:r>
            <a:endParaRPr lang="en-US" altLang="zh-CN" dirty="0"/>
          </a:p>
          <a:p>
            <a:endParaRPr lang="zh-CN" altLang="en-US" dirty="0"/>
          </a:p>
          <a:p>
            <a:r>
              <a:rPr lang="zh-CN" altLang="en-US" dirty="0"/>
              <a:t>发布工程师会为每个工程师的历史表现打分，内部称为“</a:t>
            </a:r>
            <a:r>
              <a:rPr lang="en" altLang="zh-CN" dirty="0"/>
              <a:t>Push Karma”</a:t>
            </a:r>
            <a:r>
              <a:rPr lang="zh-CN" altLang="en" dirty="0"/>
              <a:t>，</a:t>
            </a:r>
            <a:r>
              <a:rPr lang="zh-CN" altLang="en-US" dirty="0"/>
              <a:t>比如那些代码经常出问题的人，分数就会相对较低，他们的代码自然也会受到更多的“关照”。这样做的目的是控制发布的风险，而非对某人做出评判，因此这个分数是保密的。除此之外，越是大的变更，或者在 </a:t>
            </a:r>
            <a:r>
              <a:rPr lang="en" altLang="zh-CN" dirty="0"/>
              <a:t>Code Review </a:t>
            </a:r>
            <a:r>
              <a:rPr lang="zh-CN" altLang="en-US" dirty="0"/>
              <a:t>时讨论越是多的代码，也是风险较高的地方，同样会受到更多的“关照”。</a:t>
            </a:r>
            <a:endParaRPr lang="en-US" altLang="zh-CN" dirty="0"/>
          </a:p>
          <a:p>
            <a:endParaRPr lang="zh-CN" altLang="en-US" dirty="0"/>
          </a:p>
          <a:p>
            <a:r>
              <a:rPr lang="zh-CN" altLang="en-US" dirty="0"/>
              <a:t>在每周发布以外，其他工作日每天会有两次小发布，大多是些非关键性的更新，或者是些 </a:t>
            </a:r>
            <a:r>
              <a:rPr lang="en" altLang="zh-CN" dirty="0"/>
              <a:t>Bugfix</a:t>
            </a:r>
            <a:r>
              <a:rPr lang="zh-CN" altLang="en" dirty="0"/>
              <a:t>，</a:t>
            </a:r>
            <a:r>
              <a:rPr lang="zh-CN" altLang="en-US" dirty="0"/>
              <a:t>极端情况下会进行更多的发布，甚至是在周末进行发布。</a:t>
            </a:r>
            <a:endParaRPr lang="en-US" altLang="zh-CN" dirty="0"/>
          </a:p>
          <a:p>
            <a:endParaRPr lang="en-US" altLang="zh-CN" dirty="0"/>
          </a:p>
          <a:p>
            <a:endParaRPr lang="en-US" altLang="zh-CN" dirty="0"/>
          </a:p>
          <a:p>
            <a:endParaRPr lang="zh-CN" alt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sz="1200" b="1" i="0" kern="1200" dirty="0">
                <a:solidFill>
                  <a:schemeClr val="tx1"/>
                </a:solidFill>
                <a:effectLst/>
                <a:latin typeface="+mn-lt"/>
                <a:ea typeface="+mn-ea"/>
                <a:cs typeface="+mn-cs"/>
              </a:rPr>
              <a:t>Facebook </a:t>
            </a:r>
            <a:r>
              <a:rPr lang="zh-CN" altLang="en-US" sz="1200" b="1" i="0" kern="1200" dirty="0">
                <a:solidFill>
                  <a:schemeClr val="tx1"/>
                </a:solidFill>
                <a:effectLst/>
                <a:latin typeface="+mn-lt"/>
                <a:ea typeface="+mn-ea"/>
                <a:cs typeface="+mn-cs"/>
              </a:rPr>
              <a:t>是如何做大规模代码部署的 </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2018-06-25</a:t>
            </a:r>
            <a:endParaRPr lang="en" altLang="zh-CN" dirty="0">
              <a:hlinkClick r:id="rId3"/>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dirty="0">
                <a:hlinkClick r:id="rId3"/>
              </a:rPr>
              <a:t>https://zhuanlan.zhihu.com/p/38475238</a:t>
            </a:r>
            <a:endParaRPr lang="en" altLang="zh-CN" dirty="0"/>
          </a:p>
          <a:p>
            <a:endParaRPr lang="en-US" altLang="zh-CN" dirty="0">
              <a:effectLst/>
            </a:endParaRPr>
          </a:p>
          <a:p>
            <a:r>
              <a:rPr lang="zh-CN" altLang="en-US" sz="1200" b="0" i="0" kern="1200" dirty="0">
                <a:solidFill>
                  <a:schemeClr val="tx1"/>
                </a:solidFill>
                <a:effectLst/>
                <a:latin typeface="+mn-lt"/>
                <a:ea typeface="+mn-ea"/>
                <a:cs typeface="+mn-cs"/>
              </a:rPr>
              <a:t>首先，代码变更通过一系列自动化的内部测试后才能被提交到主分支，进而被推送给</a:t>
            </a:r>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的员工。在这一阶段引入的任何回归，都会使我们收到推送阻塞警报，而有个紧急停止按钮也可以使我们阻止代码的进一步发布。如果一切正常，我们会将变更推送到</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的生产环境，在那里我们会继续收集信号和监测警报，尤其是对于那些我们的自动测试和员工的内部测试没有发现的边界情况。最后，我们才将这些变更</a:t>
            </a:r>
            <a:r>
              <a:rPr lang="en-US" altLang="zh-CN" sz="1200" b="0" i="0" kern="1200" dirty="0">
                <a:solidFill>
                  <a:schemeClr val="tx1"/>
                </a:solidFill>
                <a:effectLst/>
                <a:latin typeface="+mn-lt"/>
                <a:ea typeface="+mn-ea"/>
                <a:cs typeface="+mn-cs"/>
              </a:rPr>
              <a:t>100%</a:t>
            </a:r>
            <a:r>
              <a:rPr lang="zh-CN" altLang="en-US" sz="1200" b="0" i="0" kern="1200" dirty="0">
                <a:solidFill>
                  <a:schemeClr val="tx1"/>
                </a:solidFill>
                <a:effectLst/>
                <a:latin typeface="+mn-lt"/>
                <a:ea typeface="+mn-ea"/>
                <a:cs typeface="+mn-cs"/>
              </a:rPr>
              <a:t>部署到生产环境中，由名为</a:t>
            </a:r>
            <a:r>
              <a:rPr lang="en" altLang="zh-CN" sz="1200" b="0" i="0" kern="1200" dirty="0">
                <a:solidFill>
                  <a:schemeClr val="tx1"/>
                </a:solidFill>
                <a:effectLst/>
                <a:latin typeface="+mn-lt"/>
                <a:ea typeface="+mn-ea"/>
                <a:cs typeface="+mn-cs"/>
              </a:rPr>
              <a:t>Flytrap</a:t>
            </a:r>
            <a:r>
              <a:rPr lang="zh-CN" altLang="en-US" sz="1200" b="0" i="0" kern="1200" dirty="0">
                <a:solidFill>
                  <a:schemeClr val="tx1"/>
                </a:solidFill>
                <a:effectLst/>
                <a:latin typeface="+mn-lt"/>
                <a:ea typeface="+mn-ea"/>
                <a:cs typeface="+mn-cs"/>
              </a:rPr>
              <a:t>的工具收集用户报告，并在异常时给我们发送警报。</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许多变更最初都是由 </a:t>
            </a:r>
            <a:r>
              <a:rPr lang="en" altLang="zh-CN" sz="1200" b="0" i="0" kern="1200" dirty="0">
                <a:solidFill>
                  <a:schemeClr val="tx1"/>
                </a:solidFill>
                <a:effectLst/>
                <a:latin typeface="+mn-lt"/>
                <a:ea typeface="+mn-ea"/>
                <a:cs typeface="+mn-cs"/>
              </a:rPr>
              <a:t>Gatekeeper </a:t>
            </a:r>
            <a:r>
              <a:rPr lang="zh-CN" altLang="en-US" sz="1200" b="0" i="0" kern="1200" dirty="0">
                <a:solidFill>
                  <a:schemeClr val="tx1"/>
                </a:solidFill>
                <a:effectLst/>
                <a:latin typeface="+mn-lt"/>
                <a:ea typeface="+mn-ea"/>
                <a:cs typeface="+mn-cs"/>
              </a:rPr>
              <a:t>系统控制的，这使得我们能够独立地发布移动端和 </a:t>
            </a:r>
            <a:r>
              <a:rPr lang="en" altLang="zh-CN" sz="1200" b="0" i="0" kern="1200" dirty="0">
                <a:solidFill>
                  <a:schemeClr val="tx1"/>
                </a:solidFill>
                <a:effectLst/>
                <a:latin typeface="+mn-lt"/>
                <a:ea typeface="+mn-ea"/>
                <a:cs typeface="+mn-cs"/>
              </a:rPr>
              <a:t>web </a:t>
            </a:r>
            <a:r>
              <a:rPr lang="zh-CN" altLang="en-US" sz="1200" b="0" i="0" kern="1200" dirty="0">
                <a:solidFill>
                  <a:schemeClr val="tx1"/>
                </a:solidFill>
                <a:effectLst/>
                <a:latin typeface="+mn-lt"/>
                <a:ea typeface="+mn-ea"/>
                <a:cs typeface="+mn-cs"/>
              </a:rPr>
              <a:t>端代码而不依赖于新功能，同时有助于降低由任何特定更新导致问题的风险。如果确实发现了问题，我们只需要关闭 </a:t>
            </a:r>
            <a:r>
              <a:rPr lang="en" altLang="zh-CN" sz="1200" b="0" i="0" kern="1200" dirty="0">
                <a:solidFill>
                  <a:schemeClr val="tx1"/>
                </a:solidFill>
                <a:effectLst/>
                <a:latin typeface="+mn-lt"/>
                <a:ea typeface="+mn-ea"/>
                <a:cs typeface="+mn-cs"/>
              </a:rPr>
              <a:t>gatekeeper</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而不是回退到之前的版本或修复当前版本。</a:t>
            </a:r>
          </a:p>
          <a:p>
            <a:br>
              <a:rPr lang="zh-CN" altLang="en-US" dirty="0">
                <a:effectLst/>
              </a:rPr>
            </a:br>
            <a:endParaRPr lang="zh-CN" altLang="en-US" dirty="0">
              <a:effectLst/>
            </a:endParaRPr>
          </a:p>
          <a:p>
            <a:endParaRPr lang="zh-CN" altLang="en-US" dirty="0"/>
          </a:p>
        </p:txBody>
      </p:sp>
    </p:spTree>
    <p:extLst>
      <p:ext uri="{BB962C8B-B14F-4D97-AF65-F5344CB8AC3E}">
        <p14:creationId xmlns:p14="http://schemas.microsoft.com/office/powerpoint/2010/main" val="29007295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sz="1200" b="1" i="0" kern="1200" dirty="0">
                <a:solidFill>
                  <a:schemeClr val="tx1"/>
                </a:solidFill>
                <a:effectLst/>
                <a:latin typeface="+mn-lt"/>
                <a:ea typeface="+mn-ea"/>
                <a:cs typeface="+mn-cs"/>
              </a:rPr>
              <a:t>Facebook </a:t>
            </a:r>
            <a:r>
              <a:rPr lang="zh-CN" altLang="en-US" sz="1200" b="1" i="0" kern="1200" dirty="0">
                <a:solidFill>
                  <a:schemeClr val="tx1"/>
                </a:solidFill>
                <a:effectLst/>
                <a:latin typeface="+mn-lt"/>
                <a:ea typeface="+mn-ea"/>
                <a:cs typeface="+mn-cs"/>
              </a:rPr>
              <a:t>是如何做大规模代码部署的  </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2018-06-25</a:t>
            </a:r>
            <a:endParaRPr lang="en" altLang="zh-CN" dirty="0">
              <a:hlinkClick r:id="rId3"/>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dirty="0">
                <a:hlinkClick r:id="rId3"/>
              </a:rPr>
              <a:t>https://zhuanlan.zhihu.com/p/38475238</a:t>
            </a:r>
            <a:endParaRPr lang="en" altLang="zh-CN" dirty="0"/>
          </a:p>
          <a:p>
            <a:endParaRPr lang="en-US" altLang="zh-CN" dirty="0"/>
          </a:p>
          <a:p>
            <a:r>
              <a:rPr lang="zh-CN" altLang="en-US" dirty="0"/>
              <a:t>在网络上发展到准连续系统的部分原因是因为我们拥有整个堆栈，并且可以构建或改进实现该堆栈所需的工具。由于许多当前可用于移动设备的开发和部署工具使快速迭代变得困难，因此在移动平台上进行运输提出了更多的挑战。</a:t>
            </a:r>
          </a:p>
          <a:p>
            <a:endParaRPr lang="zh-CN" altLang="en-US" dirty="0"/>
          </a:p>
          <a:p>
            <a:r>
              <a:rPr lang="zh-CN" altLang="en-US" dirty="0"/>
              <a:t>Facebook致力于通过构建和开放源代码的各种工具来改善这种情况，这些工具专门用于快速移动开发，包括Nuclide，Buck，Phabricator，各种iOS库，React Native和Infer。这些构建和测试堆栈共同使我们能够生成可快速部署到移动平台的高质量代码。</a:t>
            </a:r>
          </a:p>
          <a:p>
            <a:endParaRPr lang="zh-CN" altLang="en-US" dirty="0"/>
          </a:p>
          <a:p>
            <a:r>
              <a:rPr lang="zh-CN" altLang="en-US" dirty="0"/>
              <a:t>我们的连续集成堆栈分为三层：构建，静态分析和测试。</a:t>
            </a:r>
          </a:p>
          <a:p>
            <a:endParaRPr lang="zh-CN" altLang="en-US" dirty="0"/>
          </a:p>
          <a:p>
            <a:r>
              <a:rPr lang="zh-CN" altLang="en-US" dirty="0"/>
              <a:t>每当将代码从开发人员分支提交到我们的移动主分支时，都会首先在代码可能影响的所有产品中构建代码。对于移动设备，这意味着在每次提交时都构建Facebook，Messenger，Pages Manager，Instagram和其他应用程序。我们还为每种产品构建了多种口味，以确保我们涵盖了这些产品支持的所有芯片架构和模拟器。</a:t>
            </a:r>
          </a:p>
          <a:p>
            <a:endParaRPr lang="zh-CN" altLang="en-US" dirty="0"/>
          </a:p>
          <a:p>
            <a:r>
              <a:rPr lang="zh-CN" altLang="en-US" dirty="0"/>
              <a:t>在构建过程中，我们将运行linters和静态分析工具Infer。这些将有助于捕获空指针异常，资源和内存泄漏，未使用的变量以及有风险的系统调用，并将标记Facebook编码准则问题。</a:t>
            </a:r>
          </a:p>
          <a:p>
            <a:endParaRPr lang="zh-CN" altLang="en-US" dirty="0"/>
          </a:p>
          <a:p>
            <a:r>
              <a:rPr lang="zh-CN" altLang="en-US" dirty="0"/>
              <a:t>第三个并发系统，移动自动化测试，包括成千上万的单元测试，集成测试以及由Robolectric，XCTest，JUnit和WebDriver等工具驱动的端到端测试。</a:t>
            </a:r>
          </a:p>
          <a:p>
            <a:endParaRPr lang="zh-CN" altLang="en-US" dirty="0"/>
          </a:p>
          <a:p>
            <a:r>
              <a:rPr lang="zh-CN" altLang="en-US" dirty="0"/>
              <a:t>这种构建和测试堆栈不仅可以在每次提交时运行，而且在任何代码更改的生命周期中都可以运行多次。仅在Android上，我们每天就完成50,000至60,000个构建。</a:t>
            </a:r>
          </a:p>
          <a:p>
            <a:endParaRPr lang="zh-CN" altLang="en-US" dirty="0"/>
          </a:p>
          <a:p>
            <a:endParaRPr lang="zh-CN" alt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zh-CN" altLang="en-US" sz="1200" b="0" i="0" kern="1200" dirty="0">
                <a:solidFill>
                  <a:schemeClr val="tx1"/>
                </a:solidFill>
                <a:effectLst/>
                <a:latin typeface="+mn-lt"/>
                <a:ea typeface="+mn-ea"/>
                <a:cs typeface="+mn-cs"/>
              </a:rPr>
              <a:t>不仅每次提交时会运行构建和测试栈，而且在代码变更的生命周期内也会运行多次。仅在安卓系统上，我们每天就能完成</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万到</a:t>
            </a:r>
            <a:r>
              <a:rPr lang="en-US" altLang="zh-CN" sz="1200" b="0" i="0" kern="1200" dirty="0">
                <a:solidFill>
                  <a:schemeClr val="tx1"/>
                </a:solidFill>
                <a:effectLst/>
                <a:latin typeface="+mn-lt"/>
                <a:ea typeface="+mn-ea"/>
                <a:cs typeface="+mn-cs"/>
              </a:rPr>
              <a:t>6</a:t>
            </a:r>
            <a:r>
              <a:rPr lang="zh-CN" altLang="en-US" sz="1200" b="0" i="0" kern="1200" dirty="0">
                <a:solidFill>
                  <a:schemeClr val="tx1"/>
                </a:solidFill>
                <a:effectLst/>
                <a:latin typeface="+mn-lt"/>
                <a:ea typeface="+mn-ea"/>
                <a:cs typeface="+mn-cs"/>
              </a:rPr>
              <a:t>万次构建。</a:t>
            </a:r>
            <a:endParaRPr lang="en-US" altLang="zh-CN" dirty="0"/>
          </a:p>
          <a:p>
            <a:endParaRPr lang="en-US" altLang="zh-CN" dirty="0"/>
          </a:p>
          <a:p>
            <a:endParaRPr lang="zh-CN" alt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One important attribute of continuous deployment is that it facilitates live experimentation using A/B testing. </a:t>
            </a:r>
            <a:endParaRPr lang="en" altLang="zh-CN" dirty="0"/>
          </a:p>
          <a:p>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A/B testing is an experimental approach to find- </a:t>
            </a:r>
            <a:r>
              <a:rPr lang="en" altLang="zh-CN" sz="1200" kern="1200" dirty="0" err="1">
                <a:solidFill>
                  <a:schemeClr val="tx1"/>
                </a:solidFill>
                <a:effectLst/>
                <a:latin typeface="+mn-lt"/>
                <a:ea typeface="+mn-ea"/>
                <a:cs typeface="+mn-cs"/>
              </a:rPr>
              <a:t>ing</a:t>
            </a:r>
            <a:r>
              <a:rPr lang="en" altLang="zh-CN" sz="1200" kern="1200" dirty="0">
                <a:solidFill>
                  <a:schemeClr val="tx1"/>
                </a:solidFill>
                <a:effectLst/>
                <a:latin typeface="+mn-lt"/>
                <a:ea typeface="+mn-ea"/>
                <a:cs typeface="+mn-cs"/>
              </a:rPr>
              <a:t> what users want, rather than trying to elicit requirements in advance and writing specifications. Moreover, it allows for situations where users use new features in unexpected ways. Among other things, this enables engineers to learn about the diversity of users, and appreciate their different approaches and views of Facebook. To improve the data obtained from tests, Facebook employs in-house usability tests with user focus groups in addition to testing the deployed product on a large scale </a:t>
            </a:r>
            <a:endParaRPr lang="en" altLang="zh-CN" dirty="0"/>
          </a:p>
          <a:p>
            <a:endParaRPr lang="zh-CN" altLang="en-US" dirty="0"/>
          </a:p>
        </p:txBody>
      </p:sp>
    </p:spTree>
    <p:extLst>
      <p:ext uri="{BB962C8B-B14F-4D97-AF65-F5344CB8AC3E}">
        <p14:creationId xmlns:p14="http://schemas.microsoft.com/office/powerpoint/2010/main" val="2058020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https://engineering.fb.com/web/rapid-release-at-massive-scale/</a:t>
            </a:r>
          </a:p>
          <a:p>
            <a:endParaRPr kumimoji="1" lang="zh-CN" altLang="en-US" dirty="0"/>
          </a:p>
          <a:p>
            <a:endParaRPr kumimoji="1"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38</a:t>
            </a:fld>
            <a:endParaRPr lang="zh-CN" altLang="en-US"/>
          </a:p>
        </p:txBody>
      </p:sp>
    </p:spTree>
    <p:extLst>
      <p:ext uri="{BB962C8B-B14F-4D97-AF65-F5344CB8AC3E}">
        <p14:creationId xmlns:p14="http://schemas.microsoft.com/office/powerpoint/2010/main" val="42629518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1" kern="1200" dirty="0">
                <a:solidFill>
                  <a:schemeClr val="tx1"/>
                </a:solidFill>
                <a:effectLst/>
                <a:latin typeface="+mn-lt"/>
                <a:ea typeface="+mn-ea"/>
                <a:cs typeface="+mn-cs"/>
              </a:rPr>
              <a:t>Continuous Deployment of Mobile Software at Facebook </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传统上，移动软件的发展落后于实践</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基于云的服务有很多原因。移动版本只能定期发布。用户可以选择何时以及是否进行升级，这意味着几个不同释放在生产中共存。有数百个</a:t>
            </a:r>
            <a:r>
              <a:rPr lang="en" altLang="zh-CN" sz="1200" b="0" i="0" kern="1200" dirty="0">
                <a:solidFill>
                  <a:schemeClr val="tx1"/>
                </a:solidFill>
                <a:effectLst/>
                <a:latin typeface="+mn-lt"/>
                <a:ea typeface="+mn-ea"/>
                <a:cs typeface="+mn-cs"/>
              </a:rPr>
              <a:t>droid</a:t>
            </a:r>
            <a:r>
              <a:rPr lang="zh-CN" altLang="en-US" sz="1200" b="0" i="0" kern="1200" dirty="0">
                <a:solidFill>
                  <a:schemeClr val="tx1"/>
                </a:solidFill>
                <a:effectLst/>
                <a:latin typeface="+mn-lt"/>
                <a:ea typeface="+mn-ea"/>
                <a:cs typeface="+mn-cs"/>
              </a:rPr>
              <a:t>硬件变体，增加了遭受危险的风险正在部署的软件中的错误</a:t>
            </a:r>
          </a:p>
          <a:p>
            <a:endParaRPr lang="en"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在增加移动部署的频率。超过</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多年以来，</a:t>
            </a:r>
            <a:r>
              <a:rPr lang="en" altLang="zh-CN" sz="1200" b="0" i="0" kern="1200" dirty="0">
                <a:solidFill>
                  <a:schemeClr val="tx1"/>
                </a:solidFill>
                <a:effectLst/>
                <a:latin typeface="+mn-lt"/>
                <a:ea typeface="+mn-ea"/>
                <a:cs typeface="+mn-cs"/>
              </a:rPr>
              <a:t>Android</a:t>
            </a:r>
            <a:r>
              <a:rPr lang="zh-CN" altLang="en-US" sz="1200" b="0" i="0" kern="1200" dirty="0">
                <a:solidFill>
                  <a:schemeClr val="tx1"/>
                </a:solidFill>
                <a:effectLst/>
                <a:latin typeface="+mn-lt"/>
                <a:ea typeface="+mn-ea"/>
                <a:cs typeface="+mn-cs"/>
              </a:rPr>
              <a:t>版本已经脱离了部署每个星期要部署</a:t>
            </a:r>
            <a:r>
              <a:rPr lang="en-US" altLang="zh-CN" sz="1200" b="0" i="0" kern="1200" dirty="0">
                <a:solidFill>
                  <a:schemeClr val="tx1"/>
                </a:solidFill>
                <a:effectLst/>
                <a:latin typeface="+mn-lt"/>
                <a:ea typeface="+mn-ea"/>
                <a:cs typeface="+mn-cs"/>
              </a:rPr>
              <a:t>8</a:t>
            </a:r>
            <a:r>
              <a:rPr lang="zh-CN" altLang="en-US" sz="1200" b="0" i="0" kern="1200" dirty="0">
                <a:solidFill>
                  <a:schemeClr val="tx1"/>
                </a:solidFill>
                <a:effectLst/>
                <a:latin typeface="+mn-lt"/>
                <a:ea typeface="+mn-ea"/>
                <a:cs typeface="+mn-cs"/>
              </a:rPr>
              <a:t>个星期。</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FB’s mobile software is used by over a billion people each day.</a:t>
            </a:r>
            <a:r>
              <a:rPr lang="zh-CN" altLang="en-US" sz="1200" b="0" i="0" kern="1200" dirty="0">
                <a:solidFill>
                  <a:schemeClr val="tx1"/>
                </a:solidFill>
                <a:effectLst/>
                <a:latin typeface="+mn-lt"/>
                <a:ea typeface="+mn-ea"/>
                <a:cs typeface="+mn-cs"/>
              </a:rPr>
              <a:t>关键挑战部署移动软件是因为无法部署，该软件以与云相同的方式连续不断地运行</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dirty="0"/>
          </a:p>
          <a:p>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软件更新的频率可能受到以下限制：</a:t>
            </a:r>
          </a:p>
          <a:p>
            <a:r>
              <a:rPr lang="zh-CN" altLang="en-US" sz="1200" b="0" i="0" kern="1200" dirty="0">
                <a:solidFill>
                  <a:schemeClr val="tx1"/>
                </a:solidFill>
                <a:effectLst/>
                <a:latin typeface="+mn-lt"/>
                <a:ea typeface="+mn-ea"/>
                <a:cs typeface="+mn-cs"/>
              </a:rPr>
              <a:t>原因（</a:t>
            </a:r>
            <a:r>
              <a:rPr lang="en" altLang="zh-CN" sz="1200" b="0" i="0" kern="1200" dirty="0" err="1">
                <a:solidFill>
                  <a:schemeClr val="tx1"/>
                </a:solidFill>
                <a:effectLst/>
                <a:latin typeface="+mn-lt"/>
                <a:ea typeface="+mn-ea"/>
                <a:cs typeface="+mn-cs"/>
              </a:rPr>
              <a:t>i</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移动平台上的软件更新不正确</a:t>
            </a:r>
          </a:p>
          <a:p>
            <a:r>
              <a:rPr lang="zh-CN" altLang="en-US" sz="1200" b="0" i="0" kern="1200" dirty="0">
                <a:solidFill>
                  <a:schemeClr val="tx1"/>
                </a:solidFill>
                <a:effectLst/>
                <a:latin typeface="+mn-lt"/>
                <a:ea typeface="+mn-ea"/>
                <a:cs typeface="+mn-cs"/>
              </a:rPr>
              <a:t>对最终用户完全透明，以及（</a:t>
            </a:r>
            <a:r>
              <a:rPr lang="en" altLang="zh-CN" sz="1200" b="0" i="0" kern="1200" dirty="0">
                <a:solidFill>
                  <a:schemeClr val="tx1"/>
                </a:solidFill>
                <a:effectLst/>
                <a:latin typeface="+mn-lt"/>
                <a:ea typeface="+mn-ea"/>
                <a:cs typeface="+mn-cs"/>
              </a:rPr>
              <a:t>ii</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时间平台需要进行应用评论</a:t>
            </a:r>
          </a:p>
          <a:p>
            <a:r>
              <a:rPr lang="zh-CN" altLang="en-US" sz="1200" b="0" i="0" kern="1200" dirty="0">
                <a:solidFill>
                  <a:schemeClr val="tx1"/>
                </a:solidFill>
                <a:effectLst/>
                <a:latin typeface="+mn-lt"/>
                <a:ea typeface="+mn-ea"/>
                <a:cs typeface="+mn-cs"/>
              </a:rPr>
              <a:t>所有者</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例如，</a:t>
            </a:r>
            <a:r>
              <a:rPr lang="en" altLang="zh-CN" sz="1200" b="0" i="0" kern="1200" dirty="0">
                <a:solidFill>
                  <a:schemeClr val="tx1"/>
                </a:solidFill>
                <a:effectLst/>
                <a:latin typeface="+mn-lt"/>
                <a:ea typeface="+mn-ea"/>
                <a:cs typeface="+mn-cs"/>
              </a:rPr>
              <a:t>Apple</a:t>
            </a:r>
            <a:r>
              <a:rPr lang="zh-CN" altLang="en-US" sz="1200" b="0" i="0" kern="1200" dirty="0">
                <a:solidFill>
                  <a:schemeClr val="tx1"/>
                </a:solidFill>
                <a:effectLst/>
                <a:latin typeface="+mn-lt"/>
                <a:ea typeface="+mn-ea"/>
                <a:cs typeface="+mn-cs"/>
              </a:rPr>
              <a:t>对</a:t>
            </a:r>
            <a:r>
              <a:rPr lang="en" altLang="zh-CN" sz="1200" b="0" i="0" kern="1200" dirty="0">
                <a:solidFill>
                  <a:schemeClr val="tx1"/>
                </a:solidFill>
                <a:effectLst/>
                <a:latin typeface="+mn-lt"/>
                <a:ea typeface="+mn-ea"/>
                <a:cs typeface="+mn-cs"/>
              </a:rPr>
              <a:t>iOS</a:t>
            </a:r>
            <a:r>
              <a:rPr lang="zh-CN" altLang="en-US" sz="1200" b="0" i="0" kern="1200" dirty="0">
                <a:solidFill>
                  <a:schemeClr val="tx1"/>
                </a:solidFill>
                <a:effectLst/>
                <a:latin typeface="+mn-lt"/>
                <a:ea typeface="+mn-ea"/>
                <a:cs typeface="+mn-cs"/>
              </a:rPr>
              <a:t>应用程序的评论。</a:t>
            </a:r>
          </a:p>
          <a:p>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软件不能增量部署一个模块一次 而是必须部署所有软件、作为一个大二进制文件；这增加了风险。</a:t>
            </a:r>
          </a:p>
          <a:p>
            <a:br>
              <a:rPr lang="zh-CN" altLang="en-US" dirty="0"/>
            </a:br>
            <a:endParaRPr lang="en" altLang="zh-CN" dirty="0"/>
          </a:p>
          <a:p>
            <a:endParaRPr lang="zh-CN" altLang="en-US" sz="1200" b="0" i="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334590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1" kern="1200" dirty="0">
                <a:solidFill>
                  <a:schemeClr val="tx1"/>
                </a:solidFill>
                <a:effectLst/>
                <a:latin typeface="+mn-lt"/>
                <a:ea typeface="+mn-ea"/>
                <a:cs typeface="+mn-cs"/>
              </a:rPr>
              <a:t>Continuous Deployment of Mobile Software at Facebook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b="1"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减轻风险的行动更加有限；例如，修补程序和回滚在很大程度上是不可接受的，并且只能在最罕见的情况下使用，因为</a:t>
            </a:r>
          </a:p>
          <a:p>
            <a:r>
              <a:rPr lang="zh-CN" altLang="en-US" sz="1200" b="0" i="0" kern="1200" dirty="0">
                <a:solidFill>
                  <a:schemeClr val="tx1"/>
                </a:solidFill>
                <a:effectLst/>
                <a:latin typeface="+mn-lt"/>
                <a:ea typeface="+mn-ea"/>
                <a:cs typeface="+mn-cs"/>
              </a:rPr>
              <a:t>他们涉及到经销商的合作软件（例如</a:t>
            </a:r>
            <a:r>
              <a:rPr lang="en" altLang="zh-CN" sz="1200" b="0" i="0" kern="1200" dirty="0">
                <a:solidFill>
                  <a:schemeClr val="tx1"/>
                </a:solidFill>
                <a:effectLst/>
                <a:latin typeface="+mn-lt"/>
                <a:ea typeface="+mn-ea"/>
                <a:cs typeface="+mn-cs"/>
              </a:rPr>
              <a:t>Apple</a:t>
            </a:r>
            <a:r>
              <a:rPr lang="zh-CN" altLang="en"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endParaRPr lang="zh-CN" altLang="e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最终用户可以选择何时升级手机软件（如果有的话），这意味着不同的版本该软件部分同时运行，并且需要继续正常运行。</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许多硬件变体</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特别是对于</a:t>
            </a:r>
            <a:r>
              <a:rPr lang="en" altLang="zh-CN" sz="1200" b="0" i="0" kern="1200" dirty="0">
                <a:solidFill>
                  <a:schemeClr val="tx1"/>
                </a:solidFill>
                <a:effectLst/>
                <a:latin typeface="+mn-lt"/>
                <a:ea typeface="+mn-ea"/>
                <a:cs typeface="+mn-cs"/>
              </a:rPr>
              <a:t>Android-</a:t>
            </a:r>
            <a:r>
              <a:rPr lang="zh-CN" altLang="en-US" sz="1200" b="0" i="0" kern="1200" dirty="0">
                <a:solidFill>
                  <a:schemeClr val="tx1"/>
                </a:solidFill>
                <a:effectLst/>
                <a:latin typeface="+mn-lt"/>
                <a:ea typeface="+mn-ea"/>
                <a:cs typeface="+mn-cs"/>
              </a:rPr>
              <a:t>并且需要同时支持多种操作系统版本自然地。每次部署的风险都会增加明显是因为笛卡尔积的大小</a:t>
            </a:r>
            <a:r>
              <a:rPr lang="en" altLang="zh-CN" sz="1200" b="0" i="0" kern="1200" dirty="0" err="1">
                <a:solidFill>
                  <a:schemeClr val="tx1"/>
                </a:solidFill>
                <a:effectLst/>
                <a:latin typeface="+mn-lt"/>
                <a:ea typeface="+mn-ea"/>
                <a:cs typeface="+mn-cs"/>
              </a:rPr>
              <a:t>uct</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应用程序版本</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（操作系统类型和版本）</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硬件平台。</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Given the above constraints, a compelling open question that arises is: How close to “continuous” can one update and deploy mobile software? </a:t>
            </a: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6213330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日程页，建议有这样一页，做到高屋建瓴</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https://engineering.fb.com/web/rapid-release-at-massive-scale/</a:t>
            </a:r>
          </a:p>
          <a:p>
            <a:endParaRPr kumimoji="1" lang="zh-CN" altLang="en-US" dirty="0"/>
          </a:p>
          <a:p>
            <a:endParaRPr kumimoji="1"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41</a:t>
            </a:fld>
            <a:endParaRPr lang="zh-CN" altLang="en-US"/>
          </a:p>
        </p:txBody>
      </p:sp>
    </p:spTree>
    <p:extLst>
      <p:ext uri="{BB962C8B-B14F-4D97-AF65-F5344CB8AC3E}">
        <p14:creationId xmlns:p14="http://schemas.microsoft.com/office/powerpoint/2010/main" val="36015554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zh-CN" altLang="en-US" sz="1200" b="0" i="0" kern="1200" dirty="0">
                <a:solidFill>
                  <a:schemeClr val="tx1"/>
                </a:solidFill>
                <a:effectLst/>
                <a:latin typeface="+mn-lt"/>
                <a:ea typeface="+mn-ea"/>
                <a:cs typeface="+mn-cs"/>
              </a:rPr>
              <a:t>总体架构如图</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所示。该图有两类活动：开发活动和部署活动</a:t>
            </a:r>
          </a:p>
          <a:p>
            <a:endParaRPr lang="en-US" altLang="zh-CN" dirty="0"/>
          </a:p>
          <a:p>
            <a:r>
              <a:rPr lang="zh-CN" altLang="en-US" sz="1200" b="0" i="0" kern="1200" dirty="0">
                <a:solidFill>
                  <a:schemeClr val="tx1"/>
                </a:solidFill>
                <a:effectLst/>
                <a:latin typeface="+mn-lt"/>
                <a:ea typeface="+mn-ea"/>
                <a:cs typeface="+mn-cs"/>
              </a:rPr>
              <a:t>首先，我们描述开发活动。有效地移动设备的开发活动之间没有区别，</a:t>
            </a:r>
            <a:r>
              <a:rPr lang="en" altLang="zh-CN" sz="1200" b="0" i="0" kern="1200" dirty="0">
                <a:solidFill>
                  <a:schemeClr val="tx1"/>
                </a:solidFill>
                <a:effectLst/>
                <a:latin typeface="+mn-lt"/>
                <a:ea typeface="+mn-ea"/>
                <a:cs typeface="+mn-cs"/>
              </a:rPr>
              <a:t>FB</a:t>
            </a:r>
            <a:r>
              <a:rPr lang="zh-CN" altLang="en-US" sz="1200" b="0" i="0" kern="1200" dirty="0">
                <a:solidFill>
                  <a:schemeClr val="tx1"/>
                </a:solidFill>
                <a:effectLst/>
                <a:latin typeface="+mn-lt"/>
                <a:ea typeface="+mn-ea"/>
                <a:cs typeface="+mn-cs"/>
              </a:rPr>
              <a:t>的基于云的软件。开发者分叉本地修订控制系统分支来自</a:t>
            </a:r>
            <a:r>
              <a:rPr lang="en" altLang="zh-CN" sz="1200" b="0" i="0" kern="1200" dirty="0">
                <a:solidFill>
                  <a:schemeClr val="tx1"/>
                </a:solidFill>
                <a:effectLst/>
                <a:latin typeface="+mn-lt"/>
                <a:ea typeface="+mn-ea"/>
                <a:cs typeface="+mn-cs"/>
              </a:rPr>
              <a:t>Master</a:t>
            </a:r>
            <a:r>
              <a:rPr lang="zh-CN" altLang="en-US" sz="1200" b="0" i="0" kern="1200" dirty="0">
                <a:solidFill>
                  <a:schemeClr val="tx1"/>
                </a:solidFill>
                <a:effectLst/>
                <a:latin typeface="+mn-lt"/>
                <a:ea typeface="+mn-ea"/>
                <a:cs typeface="+mn-cs"/>
              </a:rPr>
              <a:t>分支。使用以下命令对本地分支进行软件更新频繁提交。经过适当的测试之后，</a:t>
            </a:r>
            <a:r>
              <a:rPr lang="en" altLang="zh-CN" sz="1200" b="0" i="0" kern="1200" dirty="0" err="1">
                <a:solidFill>
                  <a:schemeClr val="tx1"/>
                </a:solidFill>
                <a:effectLst/>
                <a:latin typeface="+mn-lt"/>
                <a:ea typeface="+mn-ea"/>
                <a:cs typeface="+mn-cs"/>
              </a:rPr>
              <a:t>oper</a:t>
            </a:r>
            <a:r>
              <a:rPr lang="zh-CN" altLang="en-US" sz="1200" b="0" i="0" kern="1200" dirty="0">
                <a:solidFill>
                  <a:schemeClr val="tx1"/>
                </a:solidFill>
                <a:effectLst/>
                <a:latin typeface="+mn-lt"/>
                <a:ea typeface="+mn-ea"/>
                <a:cs typeface="+mn-cs"/>
              </a:rPr>
              <a:t>认为她的软件更新已准备就绪，可以部署，她将</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更新推送到</a:t>
            </a:r>
            <a:r>
              <a:rPr lang="en" altLang="zh-CN" sz="1200" b="0" i="0" kern="1200" dirty="0">
                <a:solidFill>
                  <a:schemeClr val="tx1"/>
                </a:solidFill>
                <a:effectLst/>
                <a:latin typeface="+mn-lt"/>
                <a:ea typeface="+mn-ea"/>
                <a:cs typeface="+mn-cs"/>
              </a:rPr>
              <a:t>Master</a:t>
            </a:r>
            <a:r>
              <a:rPr lang="zh-CN" altLang="en-US" sz="1200" b="0" i="0" kern="1200" dirty="0">
                <a:solidFill>
                  <a:schemeClr val="tx1"/>
                </a:solidFill>
                <a:effectLst/>
                <a:latin typeface="+mn-lt"/>
                <a:ea typeface="+mn-ea"/>
                <a:cs typeface="+mn-cs"/>
              </a:rPr>
              <a:t>分支中。正如我们所示</a:t>
            </a:r>
          </a:p>
          <a:p>
            <a:r>
              <a:rPr lang="zh-CN" altLang="en-US" sz="1200" b="0" i="0" kern="1200" dirty="0">
                <a:solidFill>
                  <a:schemeClr val="tx1"/>
                </a:solidFill>
                <a:effectLst/>
                <a:latin typeface="+mn-lt"/>
                <a:ea typeface="+mn-ea"/>
                <a:cs typeface="+mn-cs"/>
              </a:rPr>
              <a:t>在</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中，每个开发人员将此类更新推送到主服务器中每周</a:t>
            </a:r>
            <a:r>
              <a:rPr lang="en-US" altLang="zh-CN" sz="1200" b="0" i="0" kern="1200" dirty="0">
                <a:solidFill>
                  <a:schemeClr val="tx1"/>
                </a:solidFill>
                <a:effectLst/>
                <a:latin typeface="+mn-lt"/>
                <a:ea typeface="+mn-ea"/>
                <a:cs typeface="+mn-cs"/>
              </a:rPr>
              <a:t>3-5</a:t>
            </a:r>
            <a:r>
              <a:rPr lang="zh-CN" altLang="en-US" sz="1200" b="0" i="0" kern="1200" dirty="0">
                <a:solidFill>
                  <a:schemeClr val="tx1"/>
                </a:solidFill>
                <a:effectLst/>
                <a:latin typeface="+mn-lt"/>
                <a:ea typeface="+mn-ea"/>
                <a:cs typeface="+mn-cs"/>
              </a:rPr>
              <a:t>次分支，其时间范围可与云计算媲美</a:t>
            </a:r>
            <a:r>
              <a:rPr lang="en-US" altLang="zh-C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FB</a:t>
            </a:r>
            <a:r>
              <a:rPr lang="zh-CN" altLang="en-US" sz="1200" b="0" i="0" kern="1200" dirty="0">
                <a:solidFill>
                  <a:schemeClr val="tx1"/>
                </a:solidFill>
                <a:effectLst/>
                <a:latin typeface="+mn-lt"/>
                <a:ea typeface="+mn-ea"/>
                <a:cs typeface="+mn-cs"/>
              </a:rPr>
              <a:t>的基础软件。</a:t>
            </a:r>
          </a:p>
          <a:p>
            <a:r>
              <a:rPr lang="en" altLang="zh-CN" sz="1200" b="0" i="0" kern="1200" dirty="0">
                <a:solidFill>
                  <a:schemeClr val="tx1"/>
                </a:solidFill>
                <a:effectLst/>
                <a:latin typeface="+mn-lt"/>
                <a:ea typeface="+mn-ea"/>
                <a:cs typeface="+mn-cs"/>
              </a:rPr>
              <a:t>FB</a:t>
            </a:r>
            <a:r>
              <a:rPr lang="zh-CN" altLang="en-US" sz="1200" b="0" i="0" kern="1200" dirty="0">
                <a:solidFill>
                  <a:schemeClr val="tx1"/>
                </a:solidFill>
                <a:effectLst/>
                <a:latin typeface="+mn-lt"/>
                <a:ea typeface="+mn-ea"/>
                <a:cs typeface="+mn-cs"/>
              </a:rPr>
              <a:t>鼓励的一种显着编码实践是使用一种称为</a:t>
            </a:r>
            <a:r>
              <a:rPr lang="en" altLang="zh-CN" sz="1200" b="0" i="0" kern="1200" dirty="0">
                <a:solidFill>
                  <a:schemeClr val="tx1"/>
                </a:solidFill>
                <a:effectLst/>
                <a:latin typeface="+mn-lt"/>
                <a:ea typeface="+mn-ea"/>
                <a:cs typeface="+mn-cs"/>
              </a:rPr>
              <a:t>Gatekeeper</a:t>
            </a:r>
            <a:r>
              <a:rPr lang="zh-CN" altLang="en-US" sz="1200" b="0" i="0" kern="1200" dirty="0">
                <a:solidFill>
                  <a:schemeClr val="tx1"/>
                </a:solidFill>
                <a:effectLst/>
                <a:latin typeface="+mn-lt"/>
                <a:ea typeface="+mn-ea"/>
                <a:cs typeface="+mn-cs"/>
              </a:rPr>
              <a:t>的机制，它可以使人动态</a:t>
            </a:r>
            <a:r>
              <a:rPr lang="en" altLang="zh-CN" sz="1200" b="0" i="0" kern="1200" dirty="0" err="1">
                <a:solidFill>
                  <a:schemeClr val="tx1"/>
                </a:solidFill>
                <a:effectLst/>
                <a:latin typeface="+mn-lt"/>
                <a:ea typeface="+mn-ea"/>
                <a:cs typeface="+mn-cs"/>
              </a:rPr>
              <a:t>cally</a:t>
            </a:r>
            <a:r>
              <a:rPr lang="zh-CN" altLang="en-US" sz="1200" b="0" i="0" kern="1200" dirty="0">
                <a:solidFill>
                  <a:schemeClr val="tx1"/>
                </a:solidFill>
                <a:effectLst/>
                <a:latin typeface="+mn-lt"/>
                <a:ea typeface="+mn-ea"/>
                <a:cs typeface="+mn-cs"/>
              </a:rPr>
              <a:t>控制移动设备上功能的可用性。</a:t>
            </a:r>
          </a:p>
          <a:p>
            <a:r>
              <a:rPr lang="zh-CN" altLang="en-US" sz="1200" b="0" i="0" kern="1200" dirty="0">
                <a:solidFill>
                  <a:schemeClr val="tx1"/>
                </a:solidFill>
                <a:effectLst/>
                <a:latin typeface="+mn-lt"/>
                <a:ea typeface="+mn-ea"/>
                <a:cs typeface="+mn-cs"/>
              </a:rPr>
              <a:t>实际上，此机制提供了动态地从服务器端打开或关闭移动端功能，即使在客户手中的设备上。因此，如果新部署</a:t>
            </a:r>
          </a:p>
          <a:p>
            <a:r>
              <a:rPr lang="zh-CN" altLang="en-US" sz="1200" b="0" i="0" kern="1200" dirty="0">
                <a:solidFill>
                  <a:schemeClr val="tx1"/>
                </a:solidFill>
                <a:effectLst/>
                <a:latin typeface="+mn-lt"/>
                <a:ea typeface="+mn-ea"/>
                <a:cs typeface="+mn-cs"/>
              </a:rPr>
              <a:t>功能异常，可以将其关闭。这种机制也可以用于逐步打开有针对性的方式，例如通过定位操作系统，特定的操作系统版本版本，硬件设备类型，特定的硬件设备型号，国家</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地区，语言环境等。它也可以用于</a:t>
            </a:r>
            <a:r>
              <a:rPr lang="en" altLang="zh-CN" sz="1200" b="0" i="0" kern="1200" dirty="0">
                <a:solidFill>
                  <a:schemeClr val="tx1"/>
                </a:solidFill>
                <a:effectLst/>
                <a:latin typeface="+mn-lt"/>
                <a:ea typeface="+mn-ea"/>
                <a:cs typeface="+mn-cs"/>
              </a:rPr>
              <a:t>A / B</a:t>
            </a:r>
            <a:r>
              <a:rPr lang="zh-CN" altLang="en-US" sz="1200" b="0" i="0" kern="1200" dirty="0">
                <a:solidFill>
                  <a:schemeClr val="tx1"/>
                </a:solidFill>
                <a:effectLst/>
                <a:latin typeface="+mn-lt"/>
                <a:ea typeface="+mn-ea"/>
                <a:cs typeface="+mn-cs"/>
              </a:rPr>
              <a:t>测试，例如测试一项功能是否获得更多用法而不是替代方法</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部署活动</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Both iOS and Android deploy </a:t>
            </a:r>
            <a:r>
              <a:rPr lang="en" altLang="zh-CN" sz="1200" kern="1200" dirty="0" err="1">
                <a:solidFill>
                  <a:schemeClr val="tx1"/>
                </a:solidFill>
                <a:effectLst/>
                <a:latin typeface="+mn-lt"/>
                <a:ea typeface="+mn-ea"/>
                <a:cs typeface="+mn-cs"/>
              </a:rPr>
              <a:t>soFB</a:t>
            </a:r>
            <a:r>
              <a:rPr lang="en" altLang="zh-CN" sz="1200" kern="1200" dirty="0">
                <a:solidFill>
                  <a:schemeClr val="tx1"/>
                </a:solidFill>
                <a:effectLst/>
                <a:latin typeface="+mn-lt"/>
                <a:ea typeface="+mn-ea"/>
                <a:cs typeface="+mn-cs"/>
              </a:rPr>
              <a:t> has a Release Engineering Team (</a:t>
            </a:r>
            <a:r>
              <a:rPr lang="en" altLang="zh-CN" sz="1200" kern="1200" dirty="0" err="1">
                <a:solidFill>
                  <a:schemeClr val="tx1"/>
                </a:solidFill>
                <a:effectLst/>
                <a:latin typeface="+mn-lt"/>
                <a:ea typeface="+mn-ea"/>
                <a:cs typeface="+mn-cs"/>
              </a:rPr>
              <a:t>RelEng</a:t>
            </a:r>
            <a:r>
              <a:rPr lang="en" altLang="zh-CN" sz="1200" kern="1200" dirty="0">
                <a:solidFill>
                  <a:schemeClr val="tx1"/>
                </a:solidFill>
                <a:effectLst/>
                <a:latin typeface="+mn-lt"/>
                <a:ea typeface="+mn-ea"/>
                <a:cs typeface="+mn-cs"/>
              </a:rPr>
              <a:t>) that is responsible for these activities. We now describe the lower half of the figure correspond- </a:t>
            </a:r>
            <a:r>
              <a:rPr lang="en" altLang="zh-CN" sz="1200" kern="1200" dirty="0" err="1">
                <a:solidFill>
                  <a:schemeClr val="tx1"/>
                </a:solidFill>
                <a:effectLst/>
                <a:latin typeface="+mn-lt"/>
                <a:ea typeface="+mn-ea"/>
                <a:cs typeface="+mn-cs"/>
              </a:rPr>
              <a:t>ing</a:t>
            </a:r>
            <a:r>
              <a:rPr lang="en" altLang="zh-CN" sz="1200" kern="1200" dirty="0">
                <a:solidFill>
                  <a:schemeClr val="tx1"/>
                </a:solidFill>
                <a:effectLst/>
                <a:latin typeface="+mn-lt"/>
                <a:ea typeface="+mn-ea"/>
                <a:cs typeface="+mn-cs"/>
              </a:rPr>
              <a:t> to deployment activities. FB has a Release Engineering Team (</a:t>
            </a:r>
            <a:r>
              <a:rPr lang="en" altLang="zh-CN" sz="1200" kern="1200" dirty="0" err="1">
                <a:solidFill>
                  <a:schemeClr val="tx1"/>
                </a:solidFill>
                <a:effectLst/>
                <a:latin typeface="+mn-lt"/>
                <a:ea typeface="+mn-ea"/>
                <a:cs typeface="+mn-cs"/>
              </a:rPr>
              <a:t>RelEng</a:t>
            </a:r>
            <a:r>
              <a:rPr lang="en" altLang="zh-CN" sz="1200" kern="1200" dirty="0">
                <a:solidFill>
                  <a:schemeClr val="tx1"/>
                </a:solidFill>
                <a:effectLst/>
                <a:latin typeface="+mn-lt"/>
                <a:ea typeface="+mn-ea"/>
                <a:cs typeface="+mn-cs"/>
              </a:rPr>
              <a:t>) that is responsible for these activities. The team includes project managers who are responsible for their target platform and who can make informed decisions as to which issues are launch-blocking or not. </a:t>
            </a:r>
            <a:endParaRPr lang="en" altLang="zh-CN" dirty="0"/>
          </a:p>
          <a:p>
            <a:r>
              <a:rPr lang="en" altLang="zh-CN" sz="1200" kern="1200" dirty="0" err="1">
                <a:solidFill>
                  <a:schemeClr val="tx1"/>
                </a:solidFill>
                <a:effectLst/>
                <a:latin typeface="+mn-lt"/>
                <a:ea typeface="+mn-ea"/>
                <a:cs typeface="+mn-cs"/>
              </a:rPr>
              <a:t>ftware</a:t>
            </a:r>
            <a:r>
              <a:rPr lang="en" altLang="zh-CN" sz="1200" kern="1200" dirty="0">
                <a:solidFill>
                  <a:schemeClr val="tx1"/>
                </a:solidFill>
                <a:effectLst/>
                <a:latin typeface="+mn-lt"/>
                <a:ea typeface="+mn-ea"/>
                <a:cs typeface="+mn-cs"/>
              </a:rPr>
              <a:t> on a fixed-date cycle in a pipelined fashion. We begin by describing the specific process for iOS and then describe how the process for Android differs. </a:t>
            </a: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dirty="0"/>
          </a:p>
          <a:p>
            <a:endParaRPr lang="zh-CN" altLang="en-US" sz="1200" b="0" i="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244963156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a Release branch is cut from the Master branch by </a:t>
            </a:r>
            <a:r>
              <a:rPr lang="en" altLang="zh-CN" sz="1200" kern="1200" dirty="0" err="1">
                <a:solidFill>
                  <a:schemeClr val="tx1"/>
                </a:solidFill>
                <a:effectLst/>
                <a:latin typeface="+mn-lt"/>
                <a:ea typeface="+mn-ea"/>
                <a:cs typeface="+mn-cs"/>
              </a:rPr>
              <a:t>RelEng</a:t>
            </a:r>
            <a:r>
              <a:rPr lang="en" altLang="zh-CN" sz="1200" kern="1200" dirty="0">
                <a:solidFill>
                  <a:schemeClr val="tx1"/>
                </a:solidFill>
                <a:effectLst/>
                <a:latin typeface="+mn-lt"/>
                <a:ea typeface="+mn-ea"/>
                <a:cs typeface="+mn-cs"/>
              </a:rPr>
              <a:t> at a two week cadence every other Sunday at 6pm. </a:t>
            </a:r>
            <a:endParaRPr lang="en" altLang="zh-CN" dirty="0"/>
          </a:p>
          <a:p>
            <a:endParaRPr lang="zh-CN" altLang="en-US" dirty="0"/>
          </a:p>
        </p:txBody>
      </p:sp>
    </p:spTree>
    <p:extLst>
      <p:ext uri="{BB962C8B-B14F-4D97-AF65-F5344CB8AC3E}">
        <p14:creationId xmlns:p14="http://schemas.microsoft.com/office/powerpoint/2010/main" val="221759773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Alpha is shipped from the Master branch once a day. It is made available through the Google Play Store to a small fraction of external users consisting of several 10,000 users. Beta is shipped from the Release branch once a day and made available to a larger fraction of external users (around 3 million). </a:t>
            </a:r>
            <a:endParaRPr lang="en" altLang="zh-CN" dirty="0"/>
          </a:p>
          <a:p>
            <a:endParaRPr lang="zh-CN" altLang="en-US" dirty="0"/>
          </a:p>
        </p:txBody>
      </p:sp>
    </p:spTree>
    <p:extLst>
      <p:ext uri="{BB962C8B-B14F-4D97-AF65-F5344CB8AC3E}">
        <p14:creationId xmlns:p14="http://schemas.microsoft.com/office/powerpoint/2010/main" val="25989375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The team can be kept small, in part because of the tools it has at its disposal and the degree of automation in the process, </a:t>
            </a:r>
            <a:endParaRPr lang="en" altLang="zh-CN" dirty="0"/>
          </a:p>
          <a:p>
            <a:endParaRPr lang="zh-CN" altLang="en-US" dirty="0"/>
          </a:p>
        </p:txBody>
      </p:sp>
    </p:spTree>
    <p:extLst>
      <p:ext uri="{BB962C8B-B14F-4D97-AF65-F5344CB8AC3E}">
        <p14:creationId xmlns:p14="http://schemas.microsoft.com/office/powerpoint/2010/main" val="15265143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Facebook collects a significant amount of data related to each release and each deployment. It retains all of this data. In this section, we describe the data sets we used for the analysis we present in §5.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This database contains information about each mobile deployment, including the deploy- </a:t>
            </a:r>
            <a:r>
              <a:rPr lang="en" altLang="zh-CN" sz="1200" kern="1200" dirty="0" err="1">
                <a:solidFill>
                  <a:schemeClr val="tx1"/>
                </a:solidFill>
                <a:effectLst/>
                <a:latin typeface="+mn-lt"/>
                <a:ea typeface="+mn-ea"/>
                <a:cs typeface="+mn-cs"/>
              </a:rPr>
              <a:t>ment</a:t>
            </a:r>
            <a:r>
              <a:rPr lang="en" altLang="zh-CN" sz="1200" kern="1200" dirty="0">
                <a:solidFill>
                  <a:schemeClr val="tx1"/>
                </a:solidFill>
                <a:effectLst/>
                <a:latin typeface="+mn-lt"/>
                <a:ea typeface="+mn-ea"/>
                <a:cs typeface="+mn-cs"/>
              </a:rPr>
              <a:t> date, the deployment status, the release branch from which the build was made, the cut date of the re- lease being deployed, the versions of the alpha/beta/- production builds, etc.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dirty="0"/>
          </a:p>
          <a:p>
            <a:endParaRPr lang="zh-CN" altLang="en-US" dirty="0"/>
          </a:p>
        </p:txBody>
      </p:sp>
    </p:spTree>
    <p:extLst>
      <p:ext uri="{BB962C8B-B14F-4D97-AF65-F5344CB8AC3E}">
        <p14:creationId xmlns:p14="http://schemas.microsoft.com/office/powerpoint/2010/main" val="14375752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344950268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07069875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pPr marL="228600" indent="-228600">
              <a:buAutoNum type="arabicPeriod"/>
            </a:pPr>
            <a:r>
              <a:rPr lang="en" altLang="zh-CN" sz="1200" kern="1200" dirty="0">
                <a:solidFill>
                  <a:schemeClr val="tx1"/>
                </a:solidFill>
                <a:effectLst/>
                <a:latin typeface="+mn-lt"/>
                <a:ea typeface="+mn-ea"/>
                <a:cs typeface="+mn-cs"/>
              </a:rPr>
              <a:t>Coverage</a:t>
            </a:r>
            <a:r>
              <a:rPr lang="zh-CN" altLang="en-US" sz="120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覆盖范围</a:t>
            </a:r>
            <a:r>
              <a:rPr lang="zh-CN" altLang="en-US"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 Testing is done as extensively as possible. Almost every test ever written that is still useful is run as frequently as it makes sense to do so. </a:t>
            </a:r>
          </a:p>
          <a:p>
            <a:pPr marL="228600" indent="-228600">
              <a:buAutoNum type="arabicPeriod"/>
            </a:pPr>
            <a:endParaRPr lang="en" altLang="zh-CN" dirty="0"/>
          </a:p>
          <a:p>
            <a:r>
              <a:rPr lang="en" altLang="zh-CN" sz="1200" kern="1200" dirty="0">
                <a:solidFill>
                  <a:schemeClr val="tx1"/>
                </a:solidFill>
                <a:effectLst/>
                <a:latin typeface="+mn-lt"/>
                <a:ea typeface="+mn-ea"/>
                <a:cs typeface="+mn-cs"/>
              </a:rPr>
              <a:t>2. Responsive</a:t>
            </a:r>
            <a:r>
              <a:rPr lang="zh-CN" altLang="en-US" sz="120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反应迅速</a:t>
            </a:r>
            <a:r>
              <a:rPr lang="zh-CN" altLang="en-US"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 The faster a regression is caught, the easier it is to deal with; quickly caught issues are easier to address by the developers because the code and code structure are still top of mind. For instance, parallel builds are used so as to be able to provide feedback more quickly. The objective is to be able to provide the developer with the results from smoke-tests within 10 minutes of her actions. </a:t>
            </a:r>
          </a:p>
          <a:p>
            <a:endParaRPr lang="en" altLang="zh-CN" dirty="0"/>
          </a:p>
          <a:p>
            <a:r>
              <a:rPr lang="en" altLang="zh-CN" sz="1200" kern="1200" dirty="0">
                <a:solidFill>
                  <a:schemeClr val="tx1"/>
                </a:solidFill>
                <a:effectLst/>
                <a:latin typeface="+mn-lt"/>
                <a:ea typeface="+mn-ea"/>
                <a:cs typeface="+mn-cs"/>
              </a:rPr>
              <a:t>3. Quality</a:t>
            </a:r>
            <a:r>
              <a:rPr lang="zh-CN" altLang="en-US" sz="1200" kern="1200" dirty="0">
                <a:solidFill>
                  <a:schemeClr val="tx1"/>
                </a:solidFill>
                <a:effectLst/>
                <a:latin typeface="+mn-lt"/>
                <a:ea typeface="+mn-ea"/>
                <a:cs typeface="+mn-cs"/>
              </a:rPr>
              <a:t>（质量）</a:t>
            </a:r>
            <a:r>
              <a:rPr lang="en" altLang="zh-CN" sz="1200" kern="1200" dirty="0">
                <a:solidFill>
                  <a:schemeClr val="tx1"/>
                </a:solidFill>
                <a:effectLst/>
                <a:latin typeface="+mn-lt"/>
                <a:ea typeface="+mn-ea"/>
                <a:cs typeface="+mn-cs"/>
              </a:rPr>
              <a:t>. Tests should identify issues with surgical precision. False positives and false negatives need to be minimized. This is important not only to minimize the time developers spend on chasing false alarms, but also to prevent test results from being ignored over time. </a:t>
            </a:r>
          </a:p>
          <a:p>
            <a:endParaRPr lang="en" altLang="zh-CN" dirty="0"/>
          </a:p>
          <a:p>
            <a:r>
              <a:rPr lang="en" altLang="zh-CN" sz="1200" kern="1200" dirty="0">
                <a:solidFill>
                  <a:schemeClr val="tx1"/>
                </a:solidFill>
                <a:effectLst/>
                <a:latin typeface="+mn-lt"/>
                <a:ea typeface="+mn-ea"/>
                <a:cs typeface="+mn-cs"/>
              </a:rPr>
              <a:t>4. Automation</a:t>
            </a:r>
            <a:r>
              <a:rPr lang="zh-CN" altLang="en-US" sz="1200" kern="1200" dirty="0">
                <a:solidFill>
                  <a:schemeClr val="tx1"/>
                </a:solidFill>
                <a:effectLst/>
                <a:latin typeface="+mn-lt"/>
                <a:ea typeface="+mn-ea"/>
                <a:cs typeface="+mn-cs"/>
              </a:rPr>
              <a:t>（自动化）</a:t>
            </a:r>
            <a:r>
              <a:rPr lang="en" altLang="zh-CN" sz="1200" kern="1200" dirty="0">
                <a:solidFill>
                  <a:schemeClr val="tx1"/>
                </a:solidFill>
                <a:effectLst/>
                <a:latin typeface="+mn-lt"/>
                <a:ea typeface="+mn-ea"/>
                <a:cs typeface="+mn-cs"/>
              </a:rPr>
              <a:t>. Tests are automated as much as pos- </a:t>
            </a:r>
            <a:r>
              <a:rPr lang="en" altLang="zh-CN" sz="1200" kern="1200" dirty="0" err="1">
                <a:solidFill>
                  <a:schemeClr val="tx1"/>
                </a:solidFill>
                <a:effectLst/>
                <a:latin typeface="+mn-lt"/>
                <a:ea typeface="+mn-ea"/>
                <a:cs typeface="+mn-cs"/>
              </a:rPr>
              <a:t>sible</a:t>
            </a:r>
            <a:r>
              <a:rPr lang="en" altLang="zh-CN" sz="1200" kern="1200" dirty="0">
                <a:solidFill>
                  <a:schemeClr val="tx1"/>
                </a:solidFill>
                <a:effectLst/>
                <a:latin typeface="+mn-lt"/>
                <a:ea typeface="+mn-ea"/>
                <a:cs typeface="+mn-cs"/>
              </a:rPr>
              <a:t>. This makes them repeatable, and it ensures the tests are run on a regular basis. An additional aspect of automation has proved to be useful: automatically identifying the developer that caused a regression with his code changes so that he can be informed </a:t>
            </a:r>
            <a:r>
              <a:rPr lang="en" altLang="zh-CN" sz="1200" kern="1200" dirty="0" err="1">
                <a:solidFill>
                  <a:schemeClr val="tx1"/>
                </a:solidFill>
                <a:effectLst/>
                <a:latin typeface="+mn-lt"/>
                <a:ea typeface="+mn-ea"/>
                <a:cs typeface="+mn-cs"/>
              </a:rPr>
              <a:t>immedi</a:t>
            </a:r>
            <a:r>
              <a:rPr lang="en" altLang="zh-CN" sz="1200" kern="1200" dirty="0">
                <a:solidFill>
                  <a:schemeClr val="tx1"/>
                </a:solidFill>
                <a:effectLst/>
                <a:latin typeface="+mn-lt"/>
                <a:ea typeface="+mn-ea"/>
                <a:cs typeface="+mn-cs"/>
              </a:rPr>
              <a:t>- </a:t>
            </a:r>
            <a:r>
              <a:rPr lang="en" altLang="zh-CN" sz="1200" kern="1200" dirty="0" err="1">
                <a:solidFill>
                  <a:schemeClr val="tx1"/>
                </a:solidFill>
                <a:effectLst/>
                <a:latin typeface="+mn-lt"/>
                <a:ea typeface="+mn-ea"/>
                <a:cs typeface="+mn-cs"/>
              </a:rPr>
              <a:t>ately</a:t>
            </a:r>
            <a:r>
              <a:rPr lang="en" altLang="zh-CN" sz="1200" kern="1200" dirty="0">
                <a:solidFill>
                  <a:schemeClr val="tx1"/>
                </a:solidFill>
                <a:effectLst/>
                <a:latin typeface="+mn-lt"/>
                <a:ea typeface="+mn-ea"/>
                <a:cs typeface="+mn-cs"/>
              </a:rPr>
              <a:t> with specific details on the detected issue and the code that might have caused the issue. This is done by comparing the location in the code likely to have caused the detected issue with recently applied code changes. Much effort has gone into developing this ca- </a:t>
            </a:r>
            <a:r>
              <a:rPr lang="en" altLang="zh-CN" sz="1200" kern="1200" dirty="0" err="1">
                <a:solidFill>
                  <a:schemeClr val="tx1"/>
                </a:solidFill>
                <a:effectLst/>
                <a:latin typeface="+mn-lt"/>
                <a:ea typeface="+mn-ea"/>
                <a:cs typeface="+mn-cs"/>
              </a:rPr>
              <a:t>pability</a:t>
            </a:r>
            <a:r>
              <a:rPr lang="en" altLang="zh-CN" sz="1200" kern="1200" dirty="0">
                <a:solidFill>
                  <a:schemeClr val="tx1"/>
                </a:solidFill>
                <a:effectLst/>
                <a:latin typeface="+mn-lt"/>
                <a:ea typeface="+mn-ea"/>
                <a:cs typeface="+mn-cs"/>
              </a:rPr>
              <a:t> since it is effective only when the quality is high. </a:t>
            </a:r>
          </a:p>
          <a:p>
            <a:endParaRPr lang="e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5. Prioritization</a:t>
            </a:r>
            <a:r>
              <a:rPr lang="zh-CN" altLang="en-US" sz="120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优先级</a:t>
            </a:r>
            <a:r>
              <a:rPr lang="zh-CN" altLang="en-US"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 Testing requires a lot of computing resources if it is to be exhaustive and responsive at the same time. Since resources will invariably be limited, a prioritized testing strategy is imperative. For example, when a change is pushed to the Master branch, </a:t>
            </a:r>
            <a:r>
              <a:rPr lang="en" altLang="zh-CN" sz="1200" kern="1200" dirty="0" err="1">
                <a:solidFill>
                  <a:schemeClr val="tx1"/>
                </a:solidFill>
                <a:effectLst/>
                <a:latin typeface="+mn-lt"/>
                <a:ea typeface="+mn-ea"/>
                <a:cs typeface="+mn-cs"/>
              </a:rPr>
              <a:t>inte</a:t>
            </a:r>
            <a:r>
              <a:rPr lang="en" altLang="zh-CN" sz="1200" kern="1200" dirty="0">
                <a:solidFill>
                  <a:schemeClr val="tx1"/>
                </a:solidFill>
                <a:effectLst/>
                <a:latin typeface="+mn-lt"/>
                <a:ea typeface="+mn-ea"/>
                <a:cs typeface="+mn-cs"/>
              </a:rPr>
              <a:t>- </a:t>
            </a:r>
            <a:r>
              <a:rPr lang="en" altLang="zh-CN" sz="1200" kern="1200" dirty="0" err="1">
                <a:solidFill>
                  <a:schemeClr val="tx1"/>
                </a:solidFill>
                <a:effectLst/>
                <a:latin typeface="+mn-lt"/>
                <a:ea typeface="+mn-ea"/>
                <a:cs typeface="+mn-cs"/>
              </a:rPr>
              <a:t>gration</a:t>
            </a:r>
            <a:r>
              <a:rPr lang="en" altLang="zh-CN" sz="1200" kern="1200" dirty="0">
                <a:solidFill>
                  <a:schemeClr val="tx1"/>
                </a:solidFill>
                <a:effectLst/>
                <a:latin typeface="+mn-lt"/>
                <a:ea typeface="+mn-ea"/>
                <a:cs typeface="+mn-cs"/>
              </a:rPr>
              <a:t> tests are only done on those portions of the app that might be affected by the changes being pushed, instead of running the full test-suite. This makes it possible to provide key test results to the developer more quickly. Complete integration tests are run </a:t>
            </a:r>
            <a:r>
              <a:rPr lang="en" altLang="zh-CN" sz="1200" kern="1200" dirty="0" err="1">
                <a:solidFill>
                  <a:schemeClr val="tx1"/>
                </a:solidFill>
                <a:effectLst/>
                <a:latin typeface="+mn-lt"/>
                <a:ea typeface="+mn-ea"/>
                <a:cs typeface="+mn-cs"/>
              </a:rPr>
              <a:t>ev</a:t>
            </a:r>
            <a:r>
              <a:rPr lang="en" altLang="zh-CN" sz="1200" kern="1200" dirty="0">
                <a:solidFill>
                  <a:schemeClr val="tx1"/>
                </a:solidFill>
                <a:effectLst/>
                <a:latin typeface="+mn-lt"/>
                <a:ea typeface="+mn-ea"/>
                <a:cs typeface="+mn-cs"/>
              </a:rPr>
              <a:t>- </a:t>
            </a:r>
            <a:r>
              <a:rPr lang="en" altLang="zh-CN" sz="1200" kern="1200" dirty="0" err="1">
                <a:solidFill>
                  <a:schemeClr val="tx1"/>
                </a:solidFill>
                <a:effectLst/>
                <a:latin typeface="+mn-lt"/>
                <a:ea typeface="+mn-ea"/>
                <a:cs typeface="+mn-cs"/>
              </a:rPr>
              <a:t>ery</a:t>
            </a:r>
            <a:r>
              <a:rPr lang="en" altLang="zh-CN" sz="1200" kern="1200" dirty="0">
                <a:solidFill>
                  <a:schemeClr val="tx1"/>
                </a:solidFill>
                <a:effectLst/>
                <a:latin typeface="+mn-lt"/>
                <a:ea typeface="+mn-ea"/>
                <a:cs typeface="+mn-cs"/>
              </a:rPr>
              <a:t> few hours on the Master and Release branches. </a:t>
            </a:r>
            <a:endParaRPr lang="en" altLang="zh-CN" dirty="0"/>
          </a:p>
          <a:p>
            <a:endParaRPr lang="en" altLang="zh-CN" dirty="0"/>
          </a:p>
          <a:p>
            <a:endParaRPr lang="zh-CN" altLang="en-US" dirty="0"/>
          </a:p>
        </p:txBody>
      </p:sp>
    </p:spTree>
    <p:extLst>
      <p:ext uri="{BB962C8B-B14F-4D97-AF65-F5344CB8AC3E}">
        <p14:creationId xmlns:p14="http://schemas.microsoft.com/office/powerpoint/2010/main" val="40174430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zh-CN" altLang="en-US" sz="1200" b="1" i="0" kern="1200" dirty="0">
                <a:solidFill>
                  <a:schemeClr val="tx1"/>
                </a:solidFill>
                <a:effectLst/>
                <a:latin typeface="+mn-lt"/>
                <a:ea typeface="+mn-ea"/>
                <a:cs typeface="+mn-cs"/>
              </a:rPr>
              <a:t>在</a:t>
            </a:r>
            <a:r>
              <a:rPr lang="en" altLang="zh-CN" sz="1200" b="1" i="0" kern="1200" dirty="0">
                <a:solidFill>
                  <a:schemeClr val="tx1"/>
                </a:solidFill>
                <a:effectLst/>
                <a:latin typeface="+mn-lt"/>
                <a:ea typeface="+mn-ea"/>
                <a:cs typeface="+mn-cs"/>
              </a:rPr>
              <a:t>Facebook</a:t>
            </a:r>
            <a:r>
              <a:rPr lang="zh-CN" altLang="en-US" sz="1200" b="1" i="0" kern="1200" dirty="0">
                <a:solidFill>
                  <a:schemeClr val="tx1"/>
                </a:solidFill>
                <a:effectLst/>
                <a:latin typeface="+mn-lt"/>
                <a:ea typeface="+mn-ea"/>
                <a:cs typeface="+mn-cs"/>
              </a:rPr>
              <a:t>上进行构建和测试</a:t>
            </a:r>
            <a:endParaRPr lang="en" altLang="zh-CN" dirty="0">
              <a:hlinkClick r:id="rId3"/>
            </a:endParaRPr>
          </a:p>
          <a:p>
            <a:r>
              <a:rPr lang="en" altLang="zh-CN" dirty="0">
                <a:hlinkClick r:id="rId3"/>
              </a:rPr>
              <a:t>https://www.facebook.com/notes/facebook-engineering/building-and-testing-at-facebook/10151004157328920/?__tn__=HH-R</a:t>
            </a:r>
            <a:endParaRPr lang="en" altLang="zh-CN" dirty="0"/>
          </a:p>
          <a:p>
            <a:endParaRPr lang="en" altLang="zh-CN" sz="1200" kern="1200" dirty="0">
              <a:solidFill>
                <a:schemeClr val="tx1"/>
              </a:solidFill>
              <a:effectLst/>
              <a:latin typeface="+mn-lt"/>
              <a:ea typeface="+mn-ea"/>
              <a:cs typeface="+mn-cs"/>
            </a:endParaRPr>
          </a:p>
          <a:p>
            <a:endParaRPr lang="en" altLang="zh-CN" sz="1200" kern="1200" dirty="0">
              <a:solidFill>
                <a:schemeClr val="tx1"/>
              </a:solidFill>
              <a:effectLst/>
              <a:latin typeface="+mn-lt"/>
              <a:ea typeface="+mn-ea"/>
              <a:cs typeface="+mn-cs"/>
            </a:endParaRPr>
          </a:p>
          <a:p>
            <a:r>
              <a:rPr lang="en" altLang="zh-CN" sz="1200" kern="1200" dirty="0">
                <a:solidFill>
                  <a:schemeClr val="tx1"/>
                </a:solidFill>
                <a:effectLst/>
                <a:latin typeface="+mn-lt"/>
                <a:ea typeface="+mn-ea"/>
                <a:cs typeface="+mn-cs"/>
              </a:rPr>
              <a:t>Testing is particularly important for mobile apps for the following reasons: </a:t>
            </a:r>
            <a:endParaRPr lang="en" altLang="zh-CN" dirty="0">
              <a:effectLst/>
            </a:endParaRPr>
          </a:p>
          <a:p>
            <a:pPr lvl="1"/>
            <a:r>
              <a:rPr lang="en" altLang="zh-CN" sz="1200" kern="1200" dirty="0">
                <a:solidFill>
                  <a:schemeClr val="tx1"/>
                </a:solidFill>
                <a:effectLst/>
                <a:latin typeface="+mn-lt"/>
                <a:ea typeface="+mn-ea"/>
                <a:cs typeface="+mn-cs"/>
              </a:rPr>
              <a:t>Thousands of updates are made to mobile software each week. </a:t>
            </a:r>
          </a:p>
          <a:p>
            <a:pPr lvl="1"/>
            <a:r>
              <a:rPr lang="en" altLang="zh-CN" sz="1200" kern="1200" dirty="0">
                <a:solidFill>
                  <a:schemeClr val="tx1"/>
                </a:solidFill>
                <a:effectLst/>
                <a:latin typeface="+mn-lt"/>
                <a:ea typeface="+mn-ea"/>
                <a:cs typeface="+mn-cs"/>
              </a:rPr>
              <a:t>There are hundreds of device and OS version combi- nations the software has to run on. </a:t>
            </a:r>
          </a:p>
          <a:p>
            <a:pPr lvl="1"/>
            <a:r>
              <a:rPr lang="en" altLang="zh-CN" sz="1200" kern="1200" dirty="0">
                <a:solidFill>
                  <a:schemeClr val="tx1"/>
                </a:solidFill>
                <a:effectLst/>
                <a:latin typeface="+mn-lt"/>
                <a:ea typeface="+mn-ea"/>
                <a:cs typeface="+mn-cs"/>
              </a:rPr>
              <a:t>The options available for taking remedial actions when critical issues arise post-deployment are limited. </a:t>
            </a:r>
          </a:p>
          <a:p>
            <a:endParaRPr lang="en-US" altLang="zh-CN" dirty="0"/>
          </a:p>
          <a:p>
            <a:r>
              <a:rPr lang="en" altLang="zh-CN" sz="1200" kern="1200" dirty="0">
                <a:solidFill>
                  <a:schemeClr val="tx1"/>
                </a:solidFill>
                <a:effectLst/>
                <a:latin typeface="+mn-lt"/>
                <a:ea typeface="+mn-ea"/>
                <a:cs typeface="+mn-cs"/>
              </a:rPr>
              <a:t>As one might expect, FB applies numerous types of tests, including unit tests, static analysis tests, integration tests, screen layout tests, performance tests, build tests, as well as manual tests. </a:t>
            </a:r>
          </a:p>
          <a:p>
            <a:endParaRPr lang="en"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Tools and automation play a key role, supported in part by hundreds of developers devoted to developing tools. Most of the tests are run in an automated fashion. When a regression is detected, an attempt is made to automatically tie it back to specific code changes that were made recently, and an email is automatically sent to the developer responsible for that particular change. </a:t>
            </a:r>
            <a:endParaRPr lang="en" altLang="zh-CN" dirty="0"/>
          </a:p>
          <a:p>
            <a:endParaRPr lang="en" altLang="zh-CN" dirty="0">
              <a:effectLst/>
            </a:endParaRPr>
          </a:p>
          <a:p>
            <a:endParaRPr lang="zh-CN" altLang="en-US" dirty="0"/>
          </a:p>
        </p:txBody>
      </p:sp>
    </p:spTree>
    <p:extLst>
      <p:ext uri="{BB962C8B-B14F-4D97-AF65-F5344CB8AC3E}">
        <p14:creationId xmlns:p14="http://schemas.microsoft.com/office/powerpoint/2010/main" val="16021866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子章节的提示分隔页</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sz="1200" kern="1200" dirty="0">
                <a:solidFill>
                  <a:schemeClr val="tx1"/>
                </a:solidFill>
                <a:effectLst/>
                <a:latin typeface="+mn-lt"/>
                <a:ea typeface="+mn-ea"/>
                <a:cs typeface="+mn-cs"/>
              </a:rPr>
              <a:t>Table 1 lists some of the types of testing conducted on the mobile software. These tests are run in all phases of the development and deployment cycle. </a:t>
            </a:r>
          </a:p>
          <a:p>
            <a:endParaRPr lang="en" altLang="zh-CN" dirty="0"/>
          </a:p>
          <a:p>
            <a:r>
              <a:rPr lang="en" altLang="zh-CN" sz="1200" kern="1200" dirty="0">
                <a:solidFill>
                  <a:schemeClr val="tx1"/>
                </a:solidFill>
                <a:effectLst/>
                <a:latin typeface="+mn-lt"/>
                <a:ea typeface="+mn-ea"/>
                <a:cs typeface="+mn-cs"/>
              </a:rPr>
              <a:t>Pre-Push Testing. A developer will frequently run unit tests on her PC/laptop while developing code. Given the size of the apps and the limited power of the development PCs and laptops, more extensive unit tests will be run on servers in simulation environments. The developer can also manually invoke any of the other tests listed in the table, with static analysis and some integration testing being the most common ones invoked. Finally, a subtle point, while there is no separate testing team, a code review is required before any code can be pushed to the Master branch. </a:t>
            </a:r>
          </a:p>
          <a:p>
            <a:endParaRPr lang="en" altLang="zh-CN" dirty="0"/>
          </a:p>
          <a:p>
            <a:r>
              <a:rPr lang="en" altLang="zh-CN" sz="1200" kern="1200" dirty="0">
                <a:solidFill>
                  <a:schemeClr val="tx1"/>
                </a:solidFill>
                <a:effectLst/>
                <a:latin typeface="+mn-lt"/>
                <a:ea typeface="+mn-ea"/>
                <a:cs typeface="+mn-cs"/>
              </a:rPr>
              <a:t>On Push. When the developer believes her changes are complete and work correctly, she initiates a push of her changes to the Master branch. Before the actual push </a:t>
            </a:r>
            <a:r>
              <a:rPr lang="en" altLang="zh-CN" sz="1200" kern="1200" dirty="0" err="1">
                <a:solidFill>
                  <a:schemeClr val="tx1"/>
                </a:solidFill>
                <a:effectLst/>
                <a:latin typeface="+mn-lt"/>
                <a:ea typeface="+mn-ea"/>
                <a:cs typeface="+mn-cs"/>
              </a:rPr>
              <a:t>oc</a:t>
            </a:r>
            <a:r>
              <a:rPr lang="en" altLang="zh-CN" sz="1200" kern="1200" dirty="0">
                <a:solidFill>
                  <a:schemeClr val="tx1"/>
                </a:solidFill>
                <a:effectLst/>
                <a:latin typeface="+mn-lt"/>
                <a:ea typeface="+mn-ea"/>
                <a:cs typeface="+mn-cs"/>
              </a:rPr>
              <a:t>- curs, a number of tests are run automatically to determine whether the push should be blocked. These include stan- </a:t>
            </a:r>
            <a:r>
              <a:rPr lang="en" altLang="zh-CN" sz="1200" kern="1200" dirty="0" err="1">
                <a:solidFill>
                  <a:schemeClr val="tx1"/>
                </a:solidFill>
                <a:effectLst/>
                <a:latin typeface="+mn-lt"/>
                <a:ea typeface="+mn-ea"/>
                <a:cs typeface="+mn-cs"/>
              </a:rPr>
              <a:t>dard</a:t>
            </a:r>
            <a:r>
              <a:rPr lang="en" altLang="zh-CN" sz="1200" kern="1200" dirty="0">
                <a:solidFill>
                  <a:schemeClr val="tx1"/>
                </a:solidFill>
                <a:effectLst/>
                <a:latin typeface="+mn-lt"/>
                <a:ea typeface="+mn-ea"/>
                <a:cs typeface="+mn-cs"/>
              </a:rPr>
              <a:t> unit tests as well as a number of smoke tests that verify that heavily used features and their key flows work correctly. Moreover, a test is run to ensure a build with the changes works correctly. However, since a full build is time and re- source intensive, the build test here only tests dependencies a few levels deep. </a:t>
            </a:r>
          </a:p>
          <a:p>
            <a:endParaRPr lang="en" altLang="zh-CN" dirty="0"/>
          </a:p>
          <a:p>
            <a:r>
              <a:rPr lang="en" altLang="zh-CN" sz="1200" kern="1200" dirty="0">
                <a:solidFill>
                  <a:schemeClr val="tx1"/>
                </a:solidFill>
                <a:effectLst/>
                <a:latin typeface="+mn-lt"/>
                <a:ea typeface="+mn-ea"/>
                <a:cs typeface="+mn-cs"/>
              </a:rPr>
              <a:t>The changes are pushed onto the Master branch if all tests pass. The merging process may identify conflicts, in which case the developer is alerted so she can address them. </a:t>
            </a:r>
            <a:endParaRPr lang="en" altLang="zh-CN" dirty="0"/>
          </a:p>
          <a:p>
            <a:endParaRPr lang="en-US" altLang="zh-CN" dirty="0"/>
          </a:p>
          <a:p>
            <a:r>
              <a:rPr lang="en" altLang="zh-CN" sz="1200" kern="1200" dirty="0">
                <a:solidFill>
                  <a:schemeClr val="tx1"/>
                </a:solidFill>
                <a:effectLst/>
                <a:latin typeface="+mn-lt"/>
                <a:ea typeface="+mn-ea"/>
                <a:cs typeface="+mn-cs"/>
              </a:rPr>
              <a:t>Continuous testing on Master and Release branch. All of the tests are run continuously (every few hours) on both the Master and the Release branch. The most </a:t>
            </a:r>
            <a:r>
              <a:rPr lang="en" altLang="zh-CN" sz="1200" kern="1200" dirty="0" err="1">
                <a:solidFill>
                  <a:schemeClr val="tx1"/>
                </a:solidFill>
                <a:effectLst/>
                <a:latin typeface="+mn-lt"/>
                <a:ea typeface="+mn-ea"/>
                <a:cs typeface="+mn-cs"/>
              </a:rPr>
              <a:t>impor</a:t>
            </a:r>
            <a:r>
              <a:rPr lang="en" altLang="zh-CN" sz="1200" kern="1200" dirty="0">
                <a:solidFill>
                  <a:schemeClr val="tx1"/>
                </a:solidFill>
                <a:effectLst/>
                <a:latin typeface="+mn-lt"/>
                <a:ea typeface="+mn-ea"/>
                <a:cs typeface="+mn-cs"/>
              </a:rPr>
              <a:t>- </a:t>
            </a:r>
            <a:r>
              <a:rPr lang="en" altLang="zh-CN" sz="1200" kern="1200" dirty="0" err="1">
                <a:solidFill>
                  <a:schemeClr val="tx1"/>
                </a:solidFill>
                <a:effectLst/>
                <a:latin typeface="+mn-lt"/>
                <a:ea typeface="+mn-ea"/>
                <a:cs typeface="+mn-cs"/>
              </a:rPr>
              <a:t>tant</a:t>
            </a:r>
            <a:r>
              <a:rPr lang="en" altLang="zh-CN" sz="1200" kern="1200" dirty="0">
                <a:solidFill>
                  <a:schemeClr val="tx1"/>
                </a:solidFill>
                <a:effectLst/>
                <a:latin typeface="+mn-lt"/>
                <a:ea typeface="+mn-ea"/>
                <a:cs typeface="+mn-cs"/>
              </a:rPr>
              <a:t> of these are the full build tests, integration regression tests, and performance tests in the mobile device lab. </a:t>
            </a:r>
            <a:endParaRPr lang="en" altLang="zh-CN" dirty="0"/>
          </a:p>
          <a:p>
            <a:r>
              <a:rPr lang="en" altLang="zh-CN" sz="1200" kern="1200" dirty="0">
                <a:solidFill>
                  <a:schemeClr val="tx1"/>
                </a:solidFill>
                <a:effectLst/>
                <a:latin typeface="+mn-lt"/>
                <a:ea typeface="+mn-ea"/>
                <a:cs typeface="+mn-cs"/>
              </a:rPr>
              <a:t>As mentioned in §2, alpha versions are built from the Mas- </a:t>
            </a:r>
            <a:r>
              <a:rPr lang="en" altLang="zh-CN" sz="1200" kern="1200" dirty="0" err="1">
                <a:solidFill>
                  <a:schemeClr val="tx1"/>
                </a:solidFill>
                <a:effectLst/>
                <a:latin typeface="+mn-lt"/>
                <a:ea typeface="+mn-ea"/>
                <a:cs typeface="+mn-cs"/>
              </a:rPr>
              <a:t>ter</a:t>
            </a:r>
            <a:r>
              <a:rPr lang="en" altLang="zh-CN" sz="1200" kern="1200" dirty="0">
                <a:solidFill>
                  <a:schemeClr val="tx1"/>
                </a:solidFill>
                <a:effectLst/>
                <a:latin typeface="+mn-lt"/>
                <a:ea typeface="+mn-ea"/>
                <a:cs typeface="+mn-cs"/>
              </a:rPr>
              <a:t> branch (twice a day for iOS and once a day for Android) and beta versions are built from the Release branch three times a day. Release of the alpha version of software is blocked if a certain percentage of tests fails. This happens very rarely. </a:t>
            </a:r>
          </a:p>
          <a:p>
            <a:endParaRPr lang="en" altLang="zh-CN" dirty="0"/>
          </a:p>
          <a:p>
            <a:r>
              <a:rPr lang="en" altLang="zh-CN" sz="1200" i="1" kern="1200" dirty="0">
                <a:solidFill>
                  <a:schemeClr val="tx1"/>
                </a:solidFill>
                <a:effectLst/>
                <a:latin typeface="+mn-lt"/>
                <a:ea typeface="+mn-ea"/>
                <a:cs typeface="+mn-cs"/>
              </a:rPr>
              <a:t>Manual testing </a:t>
            </a:r>
            <a:endParaRPr lang="en" altLang="zh-CN" dirty="0"/>
          </a:p>
          <a:p>
            <a:r>
              <a:rPr lang="en" altLang="zh-CN" sz="1200" kern="1200" dirty="0">
                <a:solidFill>
                  <a:schemeClr val="tx1"/>
                </a:solidFill>
                <a:effectLst/>
                <a:latin typeface="+mn-lt"/>
                <a:ea typeface="+mn-ea"/>
                <a:cs typeface="+mn-cs"/>
              </a:rPr>
              <a:t>A contracted manual testing team (of about 100) is used to test the mobile apps. They do various smoke tests and edge-case tests to ensure the apps behave as expected. The testing team is primarily used to test new features for which automated tests have not yet been created. Finally, they are responsible for UI testing after language translations have been added to assess the quality of the look and feel. </a:t>
            </a:r>
            <a:endParaRPr lang="en" altLang="zh-CN" dirty="0"/>
          </a:p>
          <a:p>
            <a:endParaRPr lang="en" altLang="zh-CN" dirty="0"/>
          </a:p>
          <a:p>
            <a:endParaRPr lang="en" altLang="zh-CN" dirty="0"/>
          </a:p>
          <a:p>
            <a:r>
              <a:rPr lang="en" altLang="zh-CN" dirty="0">
                <a:hlinkClick r:id="rId3"/>
              </a:rPr>
              <a:t>https://www.quora.com/topic/Facebook-Engineering</a:t>
            </a:r>
            <a:endParaRPr lang="en" altLang="zh-CN" dirty="0"/>
          </a:p>
          <a:p>
            <a:r>
              <a:rPr lang="en" altLang="zh-CN" sz="1200" b="1" i="0" kern="1200" dirty="0">
                <a:solidFill>
                  <a:schemeClr val="tx1"/>
                </a:solidFill>
                <a:effectLst/>
                <a:latin typeface="+mn-lt"/>
                <a:ea typeface="+mn-ea"/>
                <a:cs typeface="+mn-cs"/>
              </a:rPr>
              <a:t>What kind of automated testing does Facebook do? How do they make sure they aren't breaking things in their weekly pushes?</a:t>
            </a:r>
            <a:endParaRPr lang="en" altLang="zh-CN" dirty="0"/>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编辑：我不再在</a:t>
            </a:r>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工作。该答案在</a:t>
            </a:r>
            <a:r>
              <a:rPr lang="en-US" altLang="zh-CN" sz="1200" b="0" i="0" kern="1200" dirty="0">
                <a:solidFill>
                  <a:schemeClr val="tx1"/>
                </a:solidFill>
                <a:effectLst/>
                <a:latin typeface="+mn-lt"/>
                <a:ea typeface="+mn-ea"/>
                <a:cs typeface="+mn-cs"/>
              </a:rPr>
              <a:t>2011</a:t>
            </a:r>
            <a:r>
              <a:rPr lang="zh-CN" altLang="en-US" sz="1200" b="0" i="0" kern="1200" dirty="0">
                <a:solidFill>
                  <a:schemeClr val="tx1"/>
                </a:solidFill>
                <a:effectLst/>
                <a:latin typeface="+mn-lt"/>
                <a:ea typeface="+mn-ea"/>
                <a:cs typeface="+mn-cs"/>
              </a:rPr>
              <a:t>年末最后一次修订时是准确的，但我不知道它是否反映了当前的现实。很高兴接受来自当前</a:t>
            </a:r>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人士的更正，或者将我的答案的一部分替换为指向更多最新信息的链接。</a:t>
            </a:r>
            <a:r>
              <a:rPr lang="en-US" altLang="zh-CN" sz="1200" b="0" i="0" kern="1200" dirty="0">
                <a:solidFill>
                  <a:schemeClr val="tx1"/>
                </a:solidFill>
                <a:effectLst/>
                <a:latin typeface="+mn-lt"/>
                <a:ea typeface="+mn-ea"/>
                <a:cs typeface="+mn-cs"/>
              </a:rPr>
              <a:t>]</a:t>
            </a:r>
            <a:br>
              <a:rPr lang="zh-CN" altLang="en-US" dirty="0"/>
            </a:br>
            <a:br>
              <a:rPr lang="zh-CN" altLang="en-US" dirty="0"/>
            </a:br>
            <a:r>
              <a:rPr lang="zh-CN" altLang="en-US" sz="1200" b="0" i="0" kern="1200" dirty="0">
                <a:solidFill>
                  <a:schemeClr val="tx1"/>
                </a:solidFill>
                <a:effectLst/>
                <a:latin typeface="+mn-lt"/>
                <a:ea typeface="+mn-ea"/>
                <a:cs typeface="+mn-cs"/>
              </a:rPr>
              <a:t>我们进行了多种测试。一些细节：</a:t>
            </a:r>
            <a:br>
              <a:rPr lang="zh-CN" altLang="en-US" dirty="0"/>
            </a:br>
            <a:r>
              <a:rPr lang="zh-CN" altLang="en-US" sz="1200" b="0" i="0" kern="1200" dirty="0">
                <a:solidFill>
                  <a:schemeClr val="tx1"/>
                </a:solidFill>
                <a:effectLst/>
                <a:latin typeface="+mn-lt"/>
                <a:ea typeface="+mn-ea"/>
                <a:cs typeface="+mn-cs"/>
              </a:rPr>
              <a:t>对于我们的</a:t>
            </a:r>
            <a:r>
              <a:rPr lang="en" altLang="zh-CN" sz="1200" b="0" i="0" kern="1200" dirty="0">
                <a:solidFill>
                  <a:schemeClr val="tx1"/>
                </a:solidFill>
                <a:effectLst/>
                <a:latin typeface="+mn-lt"/>
                <a:ea typeface="+mn-ea"/>
                <a:cs typeface="+mn-cs"/>
              </a:rPr>
              <a:t>PHP</a:t>
            </a:r>
            <a:r>
              <a:rPr lang="zh-CN" altLang="en-US" sz="1200" b="0" i="0" kern="1200" dirty="0">
                <a:solidFill>
                  <a:schemeClr val="tx1"/>
                </a:solidFill>
                <a:effectLst/>
                <a:latin typeface="+mn-lt"/>
                <a:ea typeface="+mn-ea"/>
                <a:cs typeface="+mn-cs"/>
              </a:rPr>
              <a:t>代码，我们使用</a:t>
            </a:r>
            <a:r>
              <a:rPr lang="en" altLang="zh-CN" sz="1200" b="0" i="0" kern="1200" dirty="0" err="1">
                <a:solidFill>
                  <a:schemeClr val="tx1"/>
                </a:solidFill>
                <a:effectLst/>
                <a:latin typeface="+mn-lt"/>
                <a:ea typeface="+mn-ea"/>
                <a:cs typeface="+mn-cs"/>
              </a:rPr>
              <a:t>PHPUnit</a:t>
            </a:r>
            <a:r>
              <a:rPr lang="zh-CN" altLang="en-US" sz="1200" b="0" i="0" kern="1200" dirty="0">
                <a:solidFill>
                  <a:schemeClr val="tx1"/>
                </a:solidFill>
                <a:effectLst/>
                <a:latin typeface="+mn-lt"/>
                <a:ea typeface="+mn-ea"/>
                <a:cs typeface="+mn-cs"/>
              </a:rPr>
              <a:t>框架提供了包含数千个测试类的套件。它们的复杂程度从简单的真实单元测试到影响我们生产后端服务的大规模集成测试。</a:t>
            </a:r>
            <a:r>
              <a:rPr lang="en" altLang="zh-CN" sz="1200" b="0" i="0" kern="1200" dirty="0" err="1">
                <a:solidFill>
                  <a:schemeClr val="tx1"/>
                </a:solidFill>
                <a:effectLst/>
                <a:latin typeface="+mn-lt"/>
                <a:ea typeface="+mn-ea"/>
                <a:cs typeface="+mn-cs"/>
              </a:rPr>
              <a:t>PHPUnit</a:t>
            </a:r>
            <a:r>
              <a:rPr lang="zh-CN" altLang="en-US" sz="1200" b="0" i="0" kern="1200" dirty="0">
                <a:solidFill>
                  <a:schemeClr val="tx1"/>
                </a:solidFill>
                <a:effectLst/>
                <a:latin typeface="+mn-lt"/>
                <a:ea typeface="+mn-ea"/>
                <a:cs typeface="+mn-cs"/>
              </a:rPr>
              <a:t>测试既由开发人员作为其工作流的一部分运行，又由专用硬件上的自动测试运行程序连续运行。我们的开发人员工具会自动使用代码覆盖率数据来运行测试，以覆盖开发人员沙箱中的出色编辑，并且在提交修补程序进行审核时，测试结果报告会自动包含在我们的代码审核工具中。</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对于我们的</a:t>
            </a:r>
            <a:r>
              <a:rPr lang="en" altLang="zh-CN" sz="1200" b="0" i="0" kern="1200" dirty="0">
                <a:solidFill>
                  <a:schemeClr val="tx1"/>
                </a:solidFill>
                <a:effectLst/>
                <a:latin typeface="+mn-lt"/>
                <a:ea typeface="+mn-ea"/>
                <a:cs typeface="+mn-cs"/>
              </a:rPr>
              <a:t>Web</a:t>
            </a:r>
            <a:r>
              <a:rPr lang="zh-CN" altLang="en-US" sz="1200" b="0" i="0" kern="1200" dirty="0">
                <a:solidFill>
                  <a:schemeClr val="tx1"/>
                </a:solidFill>
                <a:effectLst/>
                <a:latin typeface="+mn-lt"/>
                <a:ea typeface="+mn-ea"/>
                <a:cs typeface="+mn-cs"/>
              </a:rPr>
              <a:t>代码的基于浏览器的测试，我们使用</a:t>
            </a:r>
            <a:r>
              <a:rPr lang="en" altLang="zh-CN" sz="1200" b="0" i="0" kern="1200" dirty="0" err="1">
                <a:solidFill>
                  <a:schemeClr val="tx1"/>
                </a:solidFill>
                <a:effectLst/>
                <a:latin typeface="+mn-lt"/>
                <a:ea typeface="+mn-ea"/>
                <a:cs typeface="+mn-cs"/>
              </a:rPr>
              <a:t>Watir</a:t>
            </a:r>
            <a:r>
              <a:rPr lang="zh-CN" altLang="en-US" sz="1200" b="0" i="0" kern="1200" dirty="0">
                <a:solidFill>
                  <a:schemeClr val="tx1"/>
                </a:solidFill>
                <a:effectLst/>
                <a:latin typeface="+mn-lt"/>
                <a:ea typeface="+mn-ea"/>
                <a:cs typeface="+mn-cs"/>
              </a:rPr>
              <a:t>框架。我们的</a:t>
            </a:r>
            <a:r>
              <a:rPr lang="en" altLang="zh-CN" sz="1200" b="0" i="0" kern="1200" dirty="0" err="1">
                <a:solidFill>
                  <a:schemeClr val="tx1"/>
                </a:solidFill>
                <a:effectLst/>
                <a:latin typeface="+mn-lt"/>
                <a:ea typeface="+mn-ea"/>
                <a:cs typeface="+mn-cs"/>
              </a:rPr>
              <a:t>Watir</a:t>
            </a:r>
            <a:r>
              <a:rPr lang="zh-CN" altLang="en-US" sz="1200" b="0" i="0" kern="1200" dirty="0">
                <a:solidFill>
                  <a:schemeClr val="tx1"/>
                </a:solidFill>
                <a:effectLst/>
                <a:latin typeface="+mn-lt"/>
                <a:ea typeface="+mn-ea"/>
                <a:cs typeface="+mn-cs"/>
              </a:rPr>
              <a:t>测试涵盖了该网站的一系列功能，尤其是针对隐私的测试</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在浏览器级别上有大量的“用户</a:t>
            </a:r>
            <a:r>
              <a:rPr lang="en" altLang="zh-CN" sz="1200" b="0" i="0" kern="1200" dirty="0">
                <a:solidFill>
                  <a:schemeClr val="tx1"/>
                </a:solidFill>
                <a:effectLst/>
                <a:latin typeface="+mn-lt"/>
                <a:ea typeface="+mn-ea"/>
                <a:cs typeface="+mn-cs"/>
              </a:rPr>
              <a:t>X</a:t>
            </a:r>
            <a:r>
              <a:rPr lang="zh-CN" altLang="en-US" sz="1200" b="0" i="0" kern="1200" dirty="0">
                <a:solidFill>
                  <a:schemeClr val="tx1"/>
                </a:solidFill>
                <a:effectLst/>
                <a:latin typeface="+mn-lt"/>
                <a:ea typeface="+mn-ea"/>
                <a:cs typeface="+mn-cs"/>
              </a:rPr>
              <a:t>发布项目</a:t>
            </a:r>
            <a:r>
              <a:rPr lang="en" altLang="zh-CN" sz="1200" b="0" i="0" kern="1200" dirty="0">
                <a:solidFill>
                  <a:schemeClr val="tx1"/>
                </a:solidFill>
                <a:effectLst/>
                <a:latin typeface="+mn-lt"/>
                <a:ea typeface="+mn-ea"/>
                <a:cs typeface="+mn-cs"/>
              </a:rPr>
              <a:t>Y</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并且对</a:t>
            </a:r>
            <a:r>
              <a:rPr lang="en" altLang="zh-CN" sz="1200" b="0" i="0" kern="1200" dirty="0">
                <a:solidFill>
                  <a:schemeClr val="tx1"/>
                </a:solidFill>
                <a:effectLst/>
                <a:latin typeface="+mn-lt"/>
                <a:ea typeface="+mn-ea"/>
                <a:cs typeface="+mn-cs"/>
              </a:rPr>
              <a:t>Z</a:t>
            </a:r>
            <a:r>
              <a:rPr lang="zh-CN" altLang="en-US" sz="1200" b="0" i="0" kern="1200" dirty="0">
                <a:solidFill>
                  <a:schemeClr val="tx1"/>
                </a:solidFill>
                <a:effectLst/>
                <a:latin typeface="+mn-lt"/>
                <a:ea typeface="+mn-ea"/>
                <a:cs typeface="+mn-cs"/>
              </a:rPr>
              <a:t>用户应该</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不应该看到”的测试。（当然，这些隐私规则也已在较低级别上进行了测试，但是，严格执行隐私保护是至关重要的优先事项，并保证了冗余的测试范围。）</a:t>
            </a:r>
          </a:p>
          <a:p>
            <a:r>
              <a:rPr lang="zh-CN" altLang="en-US" sz="1200" b="0" i="0" kern="1200" dirty="0">
                <a:solidFill>
                  <a:schemeClr val="tx1"/>
                </a:solidFill>
                <a:effectLst/>
                <a:latin typeface="+mn-lt"/>
                <a:ea typeface="+mn-ea"/>
                <a:cs typeface="+mn-cs"/>
              </a:rPr>
              <a:t>除了全自动的</a:t>
            </a:r>
            <a:r>
              <a:rPr lang="en" altLang="zh-CN" sz="1200" b="0" i="0" kern="1200" dirty="0" err="1">
                <a:solidFill>
                  <a:schemeClr val="tx1"/>
                </a:solidFill>
                <a:effectLst/>
                <a:latin typeface="+mn-lt"/>
                <a:ea typeface="+mn-ea"/>
                <a:cs typeface="+mn-cs"/>
              </a:rPr>
              <a:t>Watir</a:t>
            </a:r>
            <a:r>
              <a:rPr lang="zh-CN" altLang="en-US" sz="1200" b="0" i="0" kern="1200" dirty="0">
                <a:solidFill>
                  <a:schemeClr val="tx1"/>
                </a:solidFill>
                <a:effectLst/>
                <a:latin typeface="+mn-lt"/>
                <a:ea typeface="+mn-ea"/>
                <a:cs typeface="+mn-cs"/>
              </a:rPr>
              <a:t>测试之外，我们还有使用</a:t>
            </a:r>
            <a:r>
              <a:rPr lang="en" altLang="zh-CN" sz="1200" b="0" i="0" kern="1200" dirty="0" err="1">
                <a:solidFill>
                  <a:schemeClr val="tx1"/>
                </a:solidFill>
                <a:effectLst/>
                <a:latin typeface="+mn-lt"/>
                <a:ea typeface="+mn-ea"/>
                <a:cs typeface="+mn-cs"/>
              </a:rPr>
              <a:t>Watir</a:t>
            </a:r>
            <a:r>
              <a:rPr lang="zh-CN" altLang="en-US" sz="1200" b="0" i="0" kern="1200" dirty="0">
                <a:solidFill>
                  <a:schemeClr val="tx1"/>
                </a:solidFill>
                <a:effectLst/>
                <a:latin typeface="+mn-lt"/>
                <a:ea typeface="+mn-ea"/>
                <a:cs typeface="+mn-cs"/>
              </a:rPr>
              <a:t>的半自动测试，因此人们可以避免填写表单字段和按下按钮以遍历</a:t>
            </a:r>
            <a:r>
              <a:rPr lang="en" altLang="zh-CN" sz="1200" b="0" i="0" kern="1200" dirty="0">
                <a:solidFill>
                  <a:schemeClr val="tx1"/>
                </a:solidFill>
                <a:effectLst/>
                <a:latin typeface="+mn-lt"/>
                <a:ea typeface="+mn-ea"/>
                <a:cs typeface="+mn-cs"/>
              </a:rPr>
              <a:t>UI</a:t>
            </a:r>
            <a:r>
              <a:rPr lang="zh-CN" altLang="en-US" sz="1200" b="0" i="0" kern="1200" dirty="0">
                <a:solidFill>
                  <a:schemeClr val="tx1"/>
                </a:solidFill>
                <a:effectLst/>
                <a:latin typeface="+mn-lt"/>
                <a:ea typeface="+mn-ea"/>
                <a:cs typeface="+mn-cs"/>
              </a:rPr>
              <a:t>流程的繁琐工作，但仍可以检查正在发生的事情并验证事物的外观合理。</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我们现在开始使用</a:t>
            </a:r>
            <a:r>
              <a:rPr lang="en" altLang="zh-CN" sz="1200" b="0" i="0" kern="1200" dirty="0" err="1">
                <a:solidFill>
                  <a:schemeClr val="tx1"/>
                </a:solidFill>
                <a:effectLst/>
                <a:latin typeface="+mn-lt"/>
                <a:ea typeface="+mn-ea"/>
                <a:cs typeface="+mn-cs"/>
              </a:rPr>
              <a:t>JSSpec</a:t>
            </a:r>
            <a:r>
              <a:rPr lang="zh-CN" altLang="en-US" sz="1200" b="0" i="0" kern="1200" dirty="0">
                <a:solidFill>
                  <a:schemeClr val="tx1"/>
                </a:solidFill>
                <a:effectLst/>
                <a:latin typeface="+mn-lt"/>
                <a:ea typeface="+mn-ea"/>
                <a:cs typeface="+mn-cs"/>
              </a:rPr>
              <a:t>进行</a:t>
            </a:r>
            <a:r>
              <a:rPr lang="en" altLang="zh-CN" sz="1200" b="0" i="0" kern="1200" dirty="0">
                <a:solidFill>
                  <a:schemeClr val="tx1"/>
                </a:solidFill>
                <a:effectLst/>
                <a:latin typeface="+mn-lt"/>
                <a:ea typeface="+mn-ea"/>
                <a:cs typeface="+mn-cs"/>
              </a:rPr>
              <a:t>JavaScript</a:t>
            </a:r>
            <a:r>
              <a:rPr lang="zh-CN" altLang="en-US" sz="1200" b="0" i="0" kern="1200" dirty="0">
                <a:solidFill>
                  <a:schemeClr val="tx1"/>
                </a:solidFill>
                <a:effectLst/>
                <a:latin typeface="+mn-lt"/>
                <a:ea typeface="+mn-ea"/>
                <a:cs typeface="+mn-cs"/>
              </a:rPr>
              <a:t>代码的单元测试，尽管目前还处于初期阶段。</a:t>
            </a:r>
          </a:p>
          <a:p>
            <a:r>
              <a:rPr lang="zh-CN" altLang="en-US" sz="1200" b="0" i="0" kern="1200" dirty="0">
                <a:solidFill>
                  <a:schemeClr val="tx1"/>
                </a:solidFill>
                <a:effectLst/>
                <a:latin typeface="+mn-lt"/>
                <a:ea typeface="+mn-ea"/>
                <a:cs typeface="+mn-cs"/>
              </a:rPr>
              <a:t>对于后端服务，根据服务的具体情况，我们使用各种测试框架。我们作为开源发布的项目使用诸如</a:t>
            </a:r>
            <a:r>
              <a:rPr lang="en" altLang="zh-CN" sz="1200" b="0" i="0" kern="1200" dirty="0">
                <a:solidFill>
                  <a:schemeClr val="tx1"/>
                </a:solidFill>
                <a:effectLst/>
                <a:latin typeface="+mn-lt"/>
                <a:ea typeface="+mn-ea"/>
                <a:cs typeface="+mn-cs"/>
              </a:rPr>
              <a:t>Boost</a:t>
            </a:r>
            <a:r>
              <a:rPr lang="zh-CN" altLang="en-US" sz="1200" b="0" i="0" kern="1200" dirty="0">
                <a:solidFill>
                  <a:schemeClr val="tx1"/>
                </a:solidFill>
                <a:effectLst/>
                <a:latin typeface="+mn-lt"/>
                <a:ea typeface="+mn-ea"/>
                <a:cs typeface="+mn-cs"/>
              </a:rPr>
              <a:t>的测试类或</a:t>
            </a:r>
            <a:r>
              <a:rPr lang="en" altLang="zh-CN" sz="1200" b="0" i="0" kern="1200" dirty="0">
                <a:solidFill>
                  <a:schemeClr val="tx1"/>
                </a:solidFill>
                <a:effectLst/>
                <a:latin typeface="+mn-lt"/>
                <a:ea typeface="+mn-ea"/>
                <a:cs typeface="+mn-cs"/>
              </a:rPr>
              <a:t>JUnit</a:t>
            </a:r>
            <a:r>
              <a:rPr lang="zh-CN" altLang="en-US" sz="1200" b="0" i="0" kern="1200" dirty="0">
                <a:solidFill>
                  <a:schemeClr val="tx1"/>
                </a:solidFill>
                <a:effectLst/>
                <a:latin typeface="+mn-lt"/>
                <a:ea typeface="+mn-ea"/>
                <a:cs typeface="+mn-cs"/>
              </a:rPr>
              <a:t>之类的开源框架。永远不会发布给外部世界的项目可以使用这些项目，也可以使用内部开发的</a:t>
            </a:r>
            <a:r>
              <a:rPr lang="en" altLang="zh-CN" sz="1200" b="0" i="0" kern="1200" dirty="0">
                <a:solidFill>
                  <a:schemeClr val="tx1"/>
                </a:solidFill>
                <a:effectLst/>
                <a:latin typeface="+mn-lt"/>
                <a:ea typeface="+mn-ea"/>
                <a:cs typeface="+mn-cs"/>
              </a:rPr>
              <a:t>C ++</a:t>
            </a:r>
            <a:r>
              <a:rPr lang="zh-CN" altLang="en-US" sz="1200" b="0" i="0" kern="1200" dirty="0">
                <a:solidFill>
                  <a:schemeClr val="tx1"/>
                </a:solidFill>
                <a:effectLst/>
                <a:latin typeface="+mn-lt"/>
                <a:ea typeface="+mn-ea"/>
                <a:cs typeface="+mn-cs"/>
              </a:rPr>
              <a:t>测试框架，该框架与我们的构建系统紧密集成。一些项目使用特定于项目的测试工具。大多数后端服务都绑定到一个持续集成</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构建系统中，该系统会针对最新的源代码不断运行测试套件，并将结果报告到结果数据库和通知系统中。</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HipHop</a:t>
            </a:r>
            <a:r>
              <a:rPr lang="zh-CN" altLang="en-US" sz="1200" b="0" i="0" kern="1200" dirty="0">
                <a:solidFill>
                  <a:schemeClr val="tx1"/>
                </a:solidFill>
                <a:effectLst/>
                <a:latin typeface="+mn-lt"/>
                <a:ea typeface="+mn-ea"/>
                <a:cs typeface="+mn-cs"/>
              </a:rPr>
              <a:t>具有类似的连续集成系统，但具有附加功能，它不仅可以运行自己的单元测试，而且还可以运行所有</a:t>
            </a:r>
            <a:r>
              <a:rPr lang="en" altLang="zh-CN" sz="1200" b="0" i="0" kern="1200" dirty="0" err="1">
                <a:solidFill>
                  <a:schemeClr val="tx1"/>
                </a:solidFill>
                <a:effectLst/>
                <a:latin typeface="+mn-lt"/>
                <a:ea typeface="+mn-ea"/>
                <a:cs typeface="+mn-cs"/>
              </a:rPr>
              <a:t>PHPUnit</a:t>
            </a:r>
            <a:r>
              <a:rPr lang="zh-CN" altLang="en-US" sz="1200" b="0" i="0" kern="1200" dirty="0">
                <a:solidFill>
                  <a:schemeClr val="tx1"/>
                </a:solidFill>
                <a:effectLst/>
                <a:latin typeface="+mn-lt"/>
                <a:ea typeface="+mn-ea"/>
                <a:cs typeface="+mn-cs"/>
              </a:rPr>
              <a:t>测试。将这些结果与在纯</a:t>
            </a:r>
            <a:r>
              <a:rPr lang="en" altLang="zh-CN" sz="1200" b="0" i="0" kern="1200" dirty="0">
                <a:solidFill>
                  <a:schemeClr val="tx1"/>
                </a:solidFill>
                <a:effectLst/>
                <a:latin typeface="+mn-lt"/>
                <a:ea typeface="+mn-ea"/>
                <a:cs typeface="+mn-cs"/>
              </a:rPr>
              <a:t>PHP</a:t>
            </a:r>
            <a:r>
              <a:rPr lang="zh-CN" altLang="en-US" sz="1200" b="0" i="0" kern="1200" dirty="0">
                <a:solidFill>
                  <a:schemeClr val="tx1"/>
                </a:solidFill>
                <a:effectLst/>
                <a:latin typeface="+mn-lt"/>
                <a:ea typeface="+mn-ea"/>
                <a:cs typeface="+mn-cs"/>
              </a:rPr>
              <a:t>解释器下运行的同一</a:t>
            </a:r>
            <a:r>
              <a:rPr lang="en" altLang="zh-CN" sz="1200" b="0" i="0" kern="1200" dirty="0">
                <a:solidFill>
                  <a:schemeClr val="tx1"/>
                </a:solidFill>
                <a:effectLst/>
                <a:latin typeface="+mn-lt"/>
                <a:ea typeface="+mn-ea"/>
                <a:cs typeface="+mn-cs"/>
              </a:rPr>
              <a:t>PHP</a:t>
            </a:r>
            <a:r>
              <a:rPr lang="zh-CN" altLang="en-US" sz="1200" b="0" i="0" kern="1200" dirty="0">
                <a:solidFill>
                  <a:schemeClr val="tx1"/>
                </a:solidFill>
                <a:effectLst/>
                <a:latin typeface="+mn-lt"/>
                <a:ea typeface="+mn-ea"/>
                <a:cs typeface="+mn-cs"/>
              </a:rPr>
              <a:t>代码库的结果进行比较，以检测行为上的任何差异。</a:t>
            </a:r>
          </a:p>
          <a:p>
            <a:br>
              <a:rPr lang="zh-CN" altLang="en-US" dirty="0"/>
            </a:br>
            <a:r>
              <a:rPr lang="zh-CN" altLang="en-US" sz="1200" b="0" i="0" kern="1200" dirty="0">
                <a:solidFill>
                  <a:schemeClr val="tx1"/>
                </a:solidFill>
                <a:effectLst/>
                <a:latin typeface="+mn-lt"/>
                <a:ea typeface="+mn-ea"/>
                <a:cs typeface="+mn-cs"/>
              </a:rPr>
              <a:t>我们的测试基础架构将结果记录在数据库中，并通过开发人员可调的灵敏度发送有关失败的电子邮件通知（例如，您可以选择不接收通知，除非测试连续一段时间失败，或者在一次测试后立即收到通知测试结果浏览器的用户界面已与我们的错误</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任务跟踪系统集成在一起，这使得将测试失败与打开的任务相关联非常容易。</a:t>
            </a:r>
            <a:br>
              <a:rPr lang="zh-CN" altLang="en-US" dirty="0"/>
            </a:br>
            <a:br>
              <a:rPr lang="zh-CN" altLang="en-US" dirty="0"/>
            </a:br>
            <a:r>
              <a:rPr lang="zh-CN" altLang="en-US" sz="1200" b="0" i="0" kern="1200" dirty="0">
                <a:solidFill>
                  <a:schemeClr val="tx1"/>
                </a:solidFill>
                <a:effectLst/>
                <a:latin typeface="+mn-lt"/>
                <a:ea typeface="+mn-ea"/>
                <a:cs typeface="+mn-cs"/>
              </a:rPr>
              <a:t>测试的很大一部分是“推送阻止”的，也就是说，测试失败是阻止发布的潜在原因（这由发布工程师将相关代码推向生产环境来决定，但是该人完全有能力在需要时停止压力机。）</a:t>
            </a:r>
            <a:r>
              <a:rPr lang="zh-CN" altLang="en-US" sz="1200" b="0" i="1" kern="1200" dirty="0">
                <a:solidFill>
                  <a:schemeClr val="tx1"/>
                </a:solidFill>
                <a:effectLst/>
                <a:latin typeface="+mn-lt"/>
                <a:ea typeface="+mn-ea"/>
                <a:cs typeface="+mn-cs"/>
              </a:rPr>
              <a:t>非常</a:t>
            </a:r>
            <a:r>
              <a:rPr lang="zh-CN" altLang="en-US" sz="1200" b="0" i="0" kern="1200" dirty="0">
                <a:solidFill>
                  <a:schemeClr val="tx1"/>
                </a:solidFill>
                <a:effectLst/>
                <a:latin typeface="+mn-lt"/>
                <a:ea typeface="+mn-ea"/>
                <a:cs typeface="+mn-cs"/>
              </a:rPr>
              <a:t>需要阻止推送认真对待，因为我们为我们的快速发布周转时间感到自豪。</a:t>
            </a:r>
            <a:br>
              <a:rPr lang="zh-CN" altLang="en-US" dirty="0"/>
            </a:br>
            <a:br>
              <a:rPr lang="zh-CN" altLang="en-US" dirty="0"/>
            </a:br>
            <a:r>
              <a:rPr lang="zh-CN" altLang="en-US" sz="1200" b="0" i="0" kern="1200" dirty="0">
                <a:solidFill>
                  <a:schemeClr val="tx1"/>
                </a:solidFill>
                <a:effectLst/>
                <a:latin typeface="+mn-lt"/>
                <a:ea typeface="+mn-ea"/>
                <a:cs typeface="+mn-cs"/>
              </a:rPr>
              <a:t>我的团队</a:t>
            </a:r>
            <a:r>
              <a:rPr lang="en" altLang="zh-CN" sz="1200" b="0" i="0" kern="1200" dirty="0">
                <a:solidFill>
                  <a:schemeClr val="tx1"/>
                </a:solidFill>
                <a:effectLst/>
                <a:latin typeface="+mn-lt"/>
                <a:ea typeface="+mn-ea"/>
                <a:cs typeface="+mn-cs"/>
              </a:rPr>
              <a:t>Test Engineering</a:t>
            </a:r>
            <a:r>
              <a:rPr lang="zh-CN" altLang="en-US" sz="1200" b="0" i="0" kern="1200" dirty="0">
                <a:solidFill>
                  <a:schemeClr val="tx1"/>
                </a:solidFill>
                <a:effectLst/>
                <a:latin typeface="+mn-lt"/>
                <a:ea typeface="+mn-ea"/>
                <a:cs typeface="+mn-cs"/>
              </a:rPr>
              <a:t>负责构建以上所有内容使用的通用基础结构，以及维护</a:t>
            </a:r>
            <a:r>
              <a:rPr lang="en" altLang="zh-CN" sz="1200" b="0" i="0" kern="1200" dirty="0" err="1">
                <a:solidFill>
                  <a:schemeClr val="tx1"/>
                </a:solidFill>
                <a:effectLst/>
                <a:latin typeface="+mn-lt"/>
                <a:ea typeface="+mn-ea"/>
                <a:cs typeface="+mn-cs"/>
              </a:rPr>
              <a:t>PHPUnit</a:t>
            </a:r>
            <a:r>
              <a:rPr lang="zh-CN" altLang="en-US" sz="1200" b="0" i="0" kern="1200" dirty="0">
                <a:solidFill>
                  <a:schemeClr val="tx1"/>
                </a:solidFill>
                <a:effectLst/>
                <a:latin typeface="+mn-lt"/>
                <a:ea typeface="+mn-ea"/>
                <a:cs typeface="+mn-cs"/>
              </a:rPr>
              <a:t>和</a:t>
            </a:r>
            <a:r>
              <a:rPr lang="en" altLang="zh-CN" sz="1200" b="0" i="0" kern="1200" dirty="0" err="1">
                <a:solidFill>
                  <a:schemeClr val="tx1"/>
                </a:solidFill>
                <a:effectLst/>
                <a:latin typeface="+mn-lt"/>
                <a:ea typeface="+mn-ea"/>
                <a:cs typeface="+mn-cs"/>
              </a:rPr>
              <a:t>Watir</a:t>
            </a:r>
            <a:r>
              <a:rPr lang="zh-CN" altLang="e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没有专门的质量检查团队；所有</a:t>
            </a:r>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工程师都有责任为其代码编写自动测试，并随着基础代码的更改保持测试的维护。</a:t>
            </a:r>
            <a:br>
              <a:rPr lang="zh-CN" altLang="en-US" dirty="0"/>
            </a:br>
            <a:br>
              <a:rPr lang="zh-CN" altLang="en-US" dirty="0"/>
            </a:br>
            <a:r>
              <a:rPr lang="en" altLang="zh-CN" sz="1200" b="0" i="0" kern="1200" dirty="0">
                <a:solidFill>
                  <a:schemeClr val="tx1"/>
                </a:solidFill>
                <a:effectLst/>
                <a:latin typeface="+mn-lt"/>
                <a:ea typeface="+mn-ea"/>
                <a:cs typeface="+mn-cs"/>
              </a:rPr>
              <a:t>Facebook</a:t>
            </a:r>
            <a:r>
              <a:rPr lang="zh-CN" altLang="en-US" sz="1200" b="0" i="0" kern="1200" dirty="0">
                <a:solidFill>
                  <a:schemeClr val="tx1"/>
                </a:solidFill>
                <a:effectLst/>
                <a:latin typeface="+mn-lt"/>
                <a:ea typeface="+mn-ea"/>
                <a:cs typeface="+mn-cs"/>
              </a:rPr>
              <a:t>的测试设置仍在进行中，但以上内容至少是我们在该领域所做的尝试。</a:t>
            </a:r>
            <a:endParaRPr lang="en" altLang="zh-CN" dirty="0"/>
          </a:p>
          <a:p>
            <a:endParaRPr lang="en-US" altLang="zh-CN" dirty="0"/>
          </a:p>
          <a:p>
            <a:endParaRPr lang="zh-CN" altLang="en-US" dirty="0"/>
          </a:p>
        </p:txBody>
      </p:sp>
    </p:spTree>
    <p:extLst>
      <p:ext uri="{BB962C8B-B14F-4D97-AF65-F5344CB8AC3E}">
        <p14:creationId xmlns:p14="http://schemas.microsoft.com/office/powerpoint/2010/main" val="13905888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endParaRPr lang="en" altLang="zh-CN" dirty="0">
              <a:hlinkClick r:id="rId3"/>
            </a:endParaRPr>
          </a:p>
          <a:p>
            <a:r>
              <a:rPr lang="en" altLang="zh-CN" dirty="0">
                <a:hlinkClick r:id="rId3"/>
              </a:rPr>
              <a:t>https://dzone.com/articles/continuous-testing-what-why-and-how</a:t>
            </a:r>
            <a:endParaRPr lang="en" altLang="zh-CN" dirty="0"/>
          </a:p>
          <a:p>
            <a:endParaRPr lang="en" altLang="zh-CN" dirty="0"/>
          </a:p>
          <a:p>
            <a:r>
              <a:rPr lang="en" altLang="zh-CN" sz="1200" b="1" i="0" kern="1200" dirty="0">
                <a:solidFill>
                  <a:schemeClr val="tx1"/>
                </a:solidFill>
                <a:effectLst/>
                <a:latin typeface="+mn-lt"/>
                <a:ea typeface="+mn-ea"/>
                <a:cs typeface="+mn-cs"/>
              </a:rPr>
              <a:t>7-Steps to Adopt Continuous Testing</a:t>
            </a:r>
          </a:p>
          <a:p>
            <a:r>
              <a:rPr lang="en" altLang="zh-CN" sz="1200" b="1" i="0" kern="1200" dirty="0">
                <a:solidFill>
                  <a:schemeClr val="tx1"/>
                </a:solidFill>
                <a:effectLst/>
                <a:latin typeface="+mn-lt"/>
                <a:ea typeface="+mn-ea"/>
                <a:cs typeface="+mn-cs"/>
              </a:rPr>
              <a:t>1. Define Tests Early, Even Before Writing Code!</a:t>
            </a:r>
          </a:p>
          <a:p>
            <a:r>
              <a:rPr lang="en" altLang="zh-CN" sz="1200" b="0" i="0" kern="1200" dirty="0">
                <a:solidFill>
                  <a:schemeClr val="tx1"/>
                </a:solidFill>
                <a:effectLst/>
                <a:latin typeface="+mn-lt"/>
                <a:ea typeface="+mn-ea"/>
                <a:cs typeface="+mn-cs"/>
              </a:rPr>
              <a:t>Lack of clear requirements or incorrect interpretation thereof leads to rework and delays. Techniques such as </a:t>
            </a:r>
            <a:r>
              <a:rPr lang="en" altLang="zh-CN" sz="1200" b="0" i="0" u="none" strike="noStrike" kern="1200" dirty="0">
                <a:solidFill>
                  <a:schemeClr val="tx1"/>
                </a:solidFill>
                <a:effectLst/>
                <a:latin typeface="+mn-lt"/>
                <a:ea typeface="+mn-ea"/>
                <a:cs typeface="+mn-cs"/>
                <a:hlinkClick r:id="rId4"/>
              </a:rPr>
              <a:t>Behavior-Driven Development (BDD)</a:t>
            </a:r>
            <a:r>
              <a:rPr lang="en" altLang="zh-CN" sz="1200" b="0" i="0" kern="1200" dirty="0">
                <a:solidFill>
                  <a:schemeClr val="tx1"/>
                </a:solidFill>
                <a:effectLst/>
                <a:latin typeface="+mn-lt"/>
                <a:ea typeface="+mn-ea"/>
                <a:cs typeface="+mn-cs"/>
              </a:rPr>
              <a:t>, </a:t>
            </a:r>
            <a:r>
              <a:rPr lang="en" altLang="zh-CN" sz="1200" b="0" i="0" u="none" strike="noStrike" kern="1200" dirty="0">
                <a:solidFill>
                  <a:schemeClr val="tx1"/>
                </a:solidFill>
                <a:effectLst/>
                <a:latin typeface="+mn-lt"/>
                <a:ea typeface="+mn-ea"/>
                <a:cs typeface="+mn-cs"/>
                <a:hlinkClick r:id="rId5"/>
              </a:rPr>
              <a:t>Acceptance Test-Driven Development (ATDD)</a:t>
            </a:r>
            <a:r>
              <a:rPr lang="en" altLang="zh-CN" sz="1200" b="0" i="0" kern="1200" dirty="0">
                <a:solidFill>
                  <a:schemeClr val="tx1"/>
                </a:solidFill>
                <a:effectLst/>
                <a:latin typeface="+mn-lt"/>
                <a:ea typeface="+mn-ea"/>
                <a:cs typeface="+mn-cs"/>
              </a:rPr>
              <a:t>, and </a:t>
            </a:r>
            <a:r>
              <a:rPr lang="en" altLang="zh-CN" sz="1200" b="0" i="0" u="none" strike="noStrike" kern="1200" dirty="0">
                <a:solidFill>
                  <a:schemeClr val="tx1"/>
                </a:solidFill>
                <a:effectLst/>
                <a:latin typeface="+mn-lt"/>
                <a:ea typeface="+mn-ea"/>
                <a:cs typeface="+mn-cs"/>
                <a:hlinkClick r:id="rId6"/>
              </a:rPr>
              <a:t>Model-Based Testing</a:t>
            </a:r>
            <a:r>
              <a:rPr lang="en" altLang="zh-CN" sz="1200" b="0" i="0" kern="1200" dirty="0">
                <a:solidFill>
                  <a:schemeClr val="tx1"/>
                </a:solidFill>
                <a:effectLst/>
                <a:latin typeface="+mn-lt"/>
                <a:ea typeface="+mn-ea"/>
                <a:cs typeface="+mn-cs"/>
              </a:rPr>
              <a:t> using tools like </a:t>
            </a:r>
            <a:r>
              <a:rPr lang="en" altLang="zh-CN" sz="1200" b="0" i="0" u="none" strike="noStrike" kern="1200" dirty="0">
                <a:solidFill>
                  <a:schemeClr val="tx1"/>
                </a:solidFill>
                <a:effectLst/>
                <a:latin typeface="+mn-lt"/>
                <a:ea typeface="+mn-ea"/>
                <a:cs typeface="+mn-cs"/>
                <a:hlinkClick r:id="rId7"/>
              </a:rPr>
              <a:t>cucumber/gherkin</a:t>
            </a:r>
            <a:r>
              <a:rPr lang="en" altLang="zh-CN" sz="1200" b="0" i="0" kern="1200" dirty="0">
                <a:solidFill>
                  <a:schemeClr val="tx1"/>
                </a:solidFill>
                <a:effectLst/>
                <a:latin typeface="+mn-lt"/>
                <a:ea typeface="+mn-ea"/>
                <a:cs typeface="+mn-cs"/>
              </a:rPr>
              <a:t>, and </a:t>
            </a:r>
            <a:r>
              <a:rPr lang="en" altLang="zh-CN" sz="1200" b="0" i="0" u="none" strike="noStrike" kern="1200" dirty="0">
                <a:solidFill>
                  <a:schemeClr val="tx1"/>
                </a:solidFill>
                <a:effectLst/>
                <a:latin typeface="+mn-lt"/>
                <a:ea typeface="+mn-ea"/>
                <a:cs typeface="+mn-cs"/>
                <a:hlinkClick r:id="rId8"/>
              </a:rPr>
              <a:t>CA Agile Requirements Designer</a:t>
            </a:r>
            <a:r>
              <a:rPr lang="en" altLang="zh-CN" sz="1200" b="0" i="0" kern="1200" dirty="0">
                <a:solidFill>
                  <a:schemeClr val="tx1"/>
                </a:solidFill>
                <a:effectLst/>
                <a:latin typeface="+mn-lt"/>
                <a:ea typeface="+mn-ea"/>
                <a:cs typeface="+mn-cs"/>
              </a:rPr>
              <a:t> (ARD) allow business stakeholders, product managers, developers and testers alike to ensure that requirements are clearly documented and communicated, test cases clearly defined, and test scripts created ahead of time to enable swift testing of code.</a:t>
            </a:r>
          </a:p>
          <a:p>
            <a:r>
              <a:rPr lang="en" altLang="zh-CN" sz="1200" b="1" i="0" kern="1200" dirty="0">
                <a:solidFill>
                  <a:schemeClr val="tx1"/>
                </a:solidFill>
                <a:effectLst/>
                <a:latin typeface="+mn-lt"/>
                <a:ea typeface="+mn-ea"/>
                <a:cs typeface="+mn-cs"/>
              </a:rPr>
              <a:t>2. Optimize Tests and Coverage</a:t>
            </a:r>
          </a:p>
          <a:p>
            <a:r>
              <a:rPr lang="en" altLang="zh-CN" sz="1200" b="0" i="0" kern="1200" dirty="0">
                <a:solidFill>
                  <a:schemeClr val="tx1"/>
                </a:solidFill>
                <a:effectLst/>
                <a:latin typeface="+mn-lt"/>
                <a:ea typeface="+mn-ea"/>
                <a:cs typeface="+mn-cs"/>
              </a:rPr>
              <a:t>Some organizations default to “running all the tests all the time” to ensure code coverage. This wastes resources and lengthens test cycles, without actually ensuring adequate code coverage. Save time, money and resources by testing only what you need to test. Visual models allow various paths to be explored and optimized such that only handful of tests provide maximum coverage. It is also possible to import test cases, remove duplicates and distribute and allocate optimized test cases in existing tools such as Rally, Jira, HP ALM, JIRA and more.</a:t>
            </a:r>
          </a:p>
          <a:p>
            <a:br>
              <a:rPr lang="en" altLang="zh-CN" sz="1200" b="0" i="0" kern="1200" dirty="0">
                <a:solidFill>
                  <a:schemeClr val="tx1"/>
                </a:solidFill>
                <a:effectLst/>
                <a:latin typeface="+mn-lt"/>
                <a:ea typeface="+mn-ea"/>
                <a:cs typeface="+mn-cs"/>
              </a:rPr>
            </a:br>
            <a:endParaRPr lang="en" altLang="zh-CN" sz="1200" b="0" i="0" kern="1200" dirty="0">
              <a:solidFill>
                <a:schemeClr val="tx1"/>
              </a:solidFill>
              <a:effectLst/>
              <a:latin typeface="+mn-lt"/>
              <a:ea typeface="+mn-ea"/>
              <a:cs typeface="+mn-cs"/>
            </a:endParaRPr>
          </a:p>
          <a:p>
            <a:r>
              <a:rPr lang="en" altLang="zh-CN" sz="1200" b="1" i="0" kern="1200" dirty="0">
                <a:solidFill>
                  <a:schemeClr val="tx1"/>
                </a:solidFill>
                <a:effectLst/>
                <a:latin typeface="+mn-lt"/>
                <a:ea typeface="+mn-ea"/>
                <a:cs typeface="+mn-cs"/>
              </a:rPr>
              <a:t>3. Shift-Left</a:t>
            </a:r>
          </a:p>
          <a:p>
            <a:r>
              <a:rPr lang="en" altLang="zh-CN" sz="1200" b="0" i="0" kern="1200" dirty="0">
                <a:solidFill>
                  <a:schemeClr val="tx1"/>
                </a:solidFill>
                <a:effectLst/>
                <a:latin typeface="+mn-lt"/>
                <a:ea typeface="+mn-ea"/>
                <a:cs typeface="+mn-cs"/>
              </a:rPr>
              <a:t>To achieve “in-sprint” testing, shift testing left – so that tests can be run earlier in the development cycle. Developers test as they go; the </a:t>
            </a:r>
            <a:r>
              <a:rPr lang="en" altLang="zh-CN" sz="1200" b="0" i="0" kern="1200" dirty="0" err="1">
                <a:solidFill>
                  <a:schemeClr val="tx1"/>
                </a:solidFill>
                <a:effectLst/>
                <a:latin typeface="+mn-lt"/>
                <a:ea typeface="+mn-ea"/>
                <a:cs typeface="+mn-cs"/>
              </a:rPr>
              <a:t>CoE</a:t>
            </a:r>
            <a:r>
              <a:rPr lang="en" altLang="zh-CN" sz="1200" b="0" i="0" kern="1200" dirty="0">
                <a:solidFill>
                  <a:schemeClr val="tx1"/>
                </a:solidFill>
                <a:effectLst/>
                <a:latin typeface="+mn-lt"/>
                <a:ea typeface="+mn-ea"/>
                <a:cs typeface="+mn-cs"/>
              </a:rPr>
              <a:t> provides expertise, specialized systems and services. Test automation spans UI, functional, performance, and security. Teams work together and are focused on business value delivered to the customer. This requires developer-friendly tools as well as a culture shift.</a:t>
            </a:r>
          </a:p>
          <a:p>
            <a:br>
              <a:rPr lang="en" altLang="zh-CN" sz="1200" b="0" i="0" kern="1200" dirty="0">
                <a:solidFill>
                  <a:schemeClr val="tx1"/>
                </a:solidFill>
                <a:effectLst/>
                <a:latin typeface="+mn-lt"/>
                <a:ea typeface="+mn-ea"/>
                <a:cs typeface="+mn-cs"/>
              </a:rPr>
            </a:br>
            <a:endParaRPr lang="en" altLang="zh-CN" sz="1200" b="0" i="0" kern="1200" dirty="0">
              <a:solidFill>
                <a:schemeClr val="tx1"/>
              </a:solidFill>
              <a:effectLst/>
              <a:latin typeface="+mn-lt"/>
              <a:ea typeface="+mn-ea"/>
              <a:cs typeface="+mn-cs"/>
            </a:endParaRPr>
          </a:p>
          <a:p>
            <a:r>
              <a:rPr lang="en" altLang="zh-CN" sz="1200" b="1" i="0" kern="1200" dirty="0">
                <a:solidFill>
                  <a:schemeClr val="tx1"/>
                </a:solidFill>
                <a:effectLst/>
                <a:latin typeface="+mn-lt"/>
                <a:ea typeface="+mn-ea"/>
                <a:cs typeface="+mn-cs"/>
              </a:rPr>
              <a:t>4. Provide Complete Test Environments</a:t>
            </a:r>
          </a:p>
          <a:p>
            <a:r>
              <a:rPr lang="en" altLang="zh-CN" sz="1200" b="0" i="0" kern="1200" dirty="0">
                <a:solidFill>
                  <a:schemeClr val="tx1"/>
                </a:solidFill>
                <a:effectLst/>
                <a:latin typeface="+mn-lt"/>
                <a:ea typeface="+mn-ea"/>
                <a:cs typeface="+mn-cs"/>
              </a:rPr>
              <a:t>The ability to provide test environments is critical to achieving continuous testing. Eliminate blocks and reduce wait times by providing complete test environments on demand with dev-friendly tools (as code, CI/CD integrations, supported open source). These environments should include:</a:t>
            </a:r>
          </a:p>
          <a:p>
            <a:r>
              <a:rPr lang="en" altLang="zh-CN" sz="1200" b="0" i="0" kern="1200" dirty="0">
                <a:solidFill>
                  <a:schemeClr val="tx1"/>
                </a:solidFill>
                <a:effectLst/>
                <a:latin typeface="+mn-lt"/>
                <a:ea typeface="+mn-ea"/>
                <a:cs typeface="+mn-cs"/>
              </a:rPr>
              <a:t>Virtual services – provide robust simulation for unavailable, inaccessible, or still-in-development services. Developers and testers can continue to work in parallel by using the virtual service to simulate the response from the actual service.</a:t>
            </a:r>
          </a:p>
          <a:p>
            <a:r>
              <a:rPr lang="en" altLang="zh-CN" sz="1200" b="0" i="0" kern="1200" dirty="0">
                <a:solidFill>
                  <a:schemeClr val="tx1"/>
                </a:solidFill>
                <a:effectLst/>
                <a:latin typeface="+mn-lt"/>
                <a:ea typeface="+mn-ea"/>
                <a:cs typeface="+mn-cs"/>
              </a:rPr>
              <a:t>Test data on demand – helps ensure teams can perform comprehensive tests with production-like data.</a:t>
            </a:r>
          </a:p>
          <a:p>
            <a:r>
              <a:rPr lang="en" altLang="zh-CN" sz="1200" b="0" i="0" kern="1200" dirty="0">
                <a:solidFill>
                  <a:schemeClr val="tx1"/>
                </a:solidFill>
                <a:effectLst/>
                <a:latin typeface="+mn-lt"/>
                <a:ea typeface="+mn-ea"/>
                <a:cs typeface="+mn-cs"/>
              </a:rPr>
              <a:t>Ephemeral environments – ready on demand, decommissioned after use.</a:t>
            </a:r>
          </a:p>
          <a:p>
            <a:r>
              <a:rPr lang="en" altLang="zh-CN" sz="1200" b="1" i="0" kern="1200" dirty="0">
                <a:solidFill>
                  <a:schemeClr val="tx1"/>
                </a:solidFill>
                <a:effectLst/>
                <a:latin typeface="+mn-lt"/>
                <a:ea typeface="+mn-ea"/>
                <a:cs typeface="+mn-cs"/>
              </a:rPr>
              <a:t>5. Get the Right Test Data</a:t>
            </a:r>
          </a:p>
          <a:p>
            <a:r>
              <a:rPr lang="en" altLang="zh-CN" sz="1200" b="0" i="0" kern="1200" dirty="0">
                <a:solidFill>
                  <a:schemeClr val="tx1"/>
                </a:solidFill>
                <a:effectLst/>
                <a:latin typeface="+mn-lt"/>
                <a:ea typeface="+mn-ea"/>
                <a:cs typeface="+mn-cs"/>
              </a:rPr>
              <a:t>The inability to get robust test data causes significant delays in many application release cycles. To accurately test new functionality, test data should be as close as possible to what the application will encounter in production. If the test data lacks certain real-world characteristics (i.e. actual fields, data specifications, negative scenarios, etc.), the tests are unlikely to find many potential issues or break the application where there are weak points. Understanding data models in order to extract the right data is a special skill in and of itself. And although production data is clearly the most realistic data to use for testing, data privacy regulations often restrict its use. Below, we'll take a look at how </a:t>
            </a:r>
            <a:r>
              <a:rPr lang="en" altLang="zh-CN" sz="1200" b="0" i="0" u="none" strike="noStrike" kern="1200" dirty="0">
                <a:solidFill>
                  <a:schemeClr val="tx1"/>
                </a:solidFill>
                <a:effectLst/>
                <a:latin typeface="+mn-lt"/>
                <a:ea typeface="+mn-ea"/>
                <a:cs typeface="+mn-cs"/>
                <a:hlinkClick r:id="rId9"/>
              </a:rPr>
              <a:t>CA Test Data Manager</a:t>
            </a:r>
            <a:r>
              <a:rPr lang="en" altLang="zh-CN" sz="1200" b="0" i="0" kern="1200" dirty="0">
                <a:solidFill>
                  <a:schemeClr val="tx1"/>
                </a:solidFill>
                <a:effectLst/>
                <a:latin typeface="+mn-lt"/>
                <a:ea typeface="+mn-ea"/>
                <a:cs typeface="+mn-cs"/>
              </a:rPr>
              <a:t> lets you copy production data and mask it to protect sensitive information, while maintaining the characteristics that make production data desirable for testing: realistic and referentially intact data across rows. Test data can also be generated synthetically from scratch using TDM when production data simply cannot be used.</a:t>
            </a:r>
          </a:p>
          <a:p>
            <a:r>
              <a:rPr lang="en" altLang="zh-CN" sz="1200" b="1" i="0" kern="1200" dirty="0">
                <a:solidFill>
                  <a:schemeClr val="tx1"/>
                </a:solidFill>
                <a:effectLst/>
                <a:latin typeface="+mn-lt"/>
                <a:ea typeface="+mn-ea"/>
                <a:cs typeface="+mn-cs"/>
              </a:rPr>
              <a:t>6. Don’t Forget to Shift Right!</a:t>
            </a:r>
          </a:p>
          <a:p>
            <a:r>
              <a:rPr lang="en" altLang="zh-CN" sz="1200" b="0" i="0" kern="1200" dirty="0">
                <a:solidFill>
                  <a:schemeClr val="tx1"/>
                </a:solidFill>
                <a:effectLst/>
                <a:latin typeface="+mn-lt"/>
                <a:ea typeface="+mn-ea"/>
                <a:cs typeface="+mn-cs"/>
              </a:rPr>
              <a:t>Shift right to use data from the dev cycle and from production to optimize test cycles, fine-tune tests, and build optimal regression suites. Shift right techniques include real and synthetic user monitoring, canary deployments, A/B testing, chaos engineering, etc. For example, by shifting right, you can identify which features are being used in production and ensure your regression tests cover those features. In the same way, you can release a new feature to a small group of users (internal or external), understand the impact of that feature in production, and adjust as needed.</a:t>
            </a:r>
          </a:p>
          <a:p>
            <a:r>
              <a:rPr lang="en" altLang="zh-CN" sz="1200" b="0" i="0" kern="1200" dirty="0">
                <a:solidFill>
                  <a:schemeClr val="tx1"/>
                </a:solidFill>
                <a:effectLst/>
                <a:latin typeface="+mn-lt"/>
                <a:ea typeface="+mn-ea"/>
                <a:cs typeface="+mn-cs"/>
              </a:rPr>
              <a:t>Many of the nimblest companies like </a:t>
            </a:r>
            <a:r>
              <a:rPr lang="en" altLang="zh-CN" sz="1200" b="0" i="0" u="none" strike="noStrike" kern="1200" dirty="0">
                <a:solidFill>
                  <a:schemeClr val="tx1"/>
                </a:solidFill>
                <a:effectLst/>
                <a:latin typeface="+mn-lt"/>
                <a:ea typeface="+mn-ea"/>
                <a:cs typeface="+mn-cs"/>
                <a:hlinkClick r:id="rId10"/>
              </a:rPr>
              <a:t>Facebook</a:t>
            </a:r>
            <a:r>
              <a:rPr lang="en" altLang="zh-CN" sz="1200" b="0" i="0" kern="1200" dirty="0">
                <a:solidFill>
                  <a:schemeClr val="tx1"/>
                </a:solidFill>
                <a:effectLst/>
                <a:latin typeface="+mn-lt"/>
                <a:ea typeface="+mn-ea"/>
                <a:cs typeface="+mn-cs"/>
              </a:rPr>
              <a:t> and Netflix rely heavily on shift-right testing. Gartner recently released a report on the shift-right testing, calling it a </a:t>
            </a:r>
            <a:r>
              <a:rPr lang="en" altLang="zh-CN" sz="1200" b="0" i="0" u="none" strike="noStrike" kern="1200" dirty="0">
                <a:solidFill>
                  <a:schemeClr val="tx1"/>
                </a:solidFill>
                <a:effectLst/>
                <a:latin typeface="+mn-lt"/>
                <a:ea typeface="+mn-ea"/>
                <a:cs typeface="+mn-cs"/>
                <a:hlinkClick r:id="rId11"/>
              </a:rPr>
              <a:t>“must” for adopting DevOps practices</a:t>
            </a:r>
            <a:r>
              <a:rPr lang="en" altLang="zh-CN" sz="1200" b="0" i="0" kern="1200" dirty="0">
                <a:solidFill>
                  <a:schemeClr val="tx1"/>
                </a:solidFill>
                <a:effectLst/>
                <a:latin typeface="+mn-lt"/>
                <a:ea typeface="+mn-ea"/>
                <a:cs typeface="+mn-cs"/>
              </a:rPr>
              <a:t>.</a:t>
            </a:r>
          </a:p>
          <a:p>
            <a:r>
              <a:rPr lang="en" altLang="zh-CN" sz="1200" b="1" i="0" kern="1200" dirty="0">
                <a:solidFill>
                  <a:schemeClr val="tx1"/>
                </a:solidFill>
                <a:effectLst/>
                <a:latin typeface="+mn-lt"/>
                <a:ea typeface="+mn-ea"/>
                <a:cs typeface="+mn-cs"/>
              </a:rPr>
              <a:t>7. Use Data and Metrics to Continuously Improve</a:t>
            </a:r>
          </a:p>
          <a:p>
            <a:r>
              <a:rPr lang="en" altLang="zh-CN" sz="1200" b="0" i="0" kern="1200" dirty="0">
                <a:solidFill>
                  <a:schemeClr val="tx1"/>
                </a:solidFill>
                <a:effectLst/>
                <a:latin typeface="+mn-lt"/>
                <a:ea typeface="+mn-ea"/>
                <a:cs typeface="+mn-cs"/>
              </a:rPr>
              <a:t>Build cross-team collaboration and continuously improve with actionable analytics and feedback loops. Continuous delivery and continuous testing are journeys. Make sure all your teams have KPIs and access to data that will inform additional optimization. Don’t just collect data that is easy to collect, collect and report on the data that will provide actual insights to continuous improvement. Look to release orchestration applications to deliver this insight and a “single source of truth” for all teams across the application delivery lifecycle.</a:t>
            </a:r>
          </a:p>
          <a:p>
            <a:endParaRPr lang="zh-CN" altLang="en-US" dirty="0"/>
          </a:p>
        </p:txBody>
      </p:sp>
    </p:spTree>
    <p:extLst>
      <p:ext uri="{BB962C8B-B14F-4D97-AF65-F5344CB8AC3E}">
        <p14:creationId xmlns:p14="http://schemas.microsoft.com/office/powerpoint/2010/main" val="109265860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661150" y="1433513"/>
            <a:ext cx="6781800" cy="3867150"/>
          </a:xfrm>
        </p:spPr>
      </p:sp>
      <p:sp>
        <p:nvSpPr>
          <p:cNvPr id="3" name="文本占位符 2"/>
          <p:cNvSpPr>
            <a:spLocks noGrp="1"/>
          </p:cNvSpPr>
          <p:nvPr>
            <p:ph type="body" idx="3"/>
          </p:nvPr>
        </p:nvSpPr>
        <p:spPr/>
        <p:txBody>
          <a:bodyPr/>
          <a:lstStyle/>
          <a:p>
            <a:r>
              <a:rPr lang="en" altLang="zh-CN" sz="1200" b="1" i="0" kern="1200" dirty="0">
                <a:solidFill>
                  <a:schemeClr val="tx1"/>
                </a:solidFill>
                <a:effectLst/>
                <a:latin typeface="+mn-lt"/>
                <a:ea typeface="+mn-ea"/>
                <a:cs typeface="+mn-cs"/>
              </a:rPr>
              <a:t>The Key to Continuous Testing with Continuous Quality</a:t>
            </a:r>
          </a:p>
          <a:p>
            <a:r>
              <a:rPr lang="en" altLang="zh-CN" dirty="0">
                <a:hlinkClick r:id="rId3"/>
              </a:rPr>
              <a:t>https://dzone.com/articles/automated-white-box-testing-the-key-to-continuous</a:t>
            </a:r>
            <a:endParaRPr lang="en" altLang="zh-CN" dirty="0"/>
          </a:p>
          <a:p>
            <a:endParaRPr lang="en" altLang="zh-CN" sz="1200" b="0" i="0" kern="1200" dirty="0">
              <a:solidFill>
                <a:schemeClr val="tx1"/>
              </a:solidFill>
              <a:effectLst/>
              <a:latin typeface="+mn-lt"/>
              <a:ea typeface="+mn-ea"/>
              <a:cs typeface="+mn-cs"/>
            </a:endParaRPr>
          </a:p>
          <a:p>
            <a:r>
              <a:rPr lang="en" altLang="zh-CN" sz="1200" b="1" i="0" kern="1200" dirty="0">
                <a:solidFill>
                  <a:schemeClr val="tx1"/>
                </a:solidFill>
                <a:effectLst/>
                <a:latin typeface="+mn-lt"/>
                <a:ea typeface="+mn-ea"/>
                <a:cs typeface="+mn-cs"/>
              </a:rPr>
              <a:t>The New Rules of Software Testing</a:t>
            </a:r>
          </a:p>
          <a:p>
            <a:r>
              <a:rPr lang="en" altLang="zh-CN" sz="1200" b="0" i="0" kern="1200" dirty="0">
                <a:solidFill>
                  <a:schemeClr val="tx1"/>
                </a:solidFill>
                <a:effectLst/>
                <a:latin typeface="+mn-lt"/>
                <a:ea typeface="+mn-ea"/>
                <a:cs typeface="+mn-cs"/>
              </a:rPr>
              <a:t>In the age of Continuous Delivery, software testing must conform to a new set of rules:</a:t>
            </a:r>
          </a:p>
          <a:p>
            <a:r>
              <a:rPr lang="en" altLang="zh-CN" sz="1200" b="0" i="0" kern="1200" dirty="0">
                <a:solidFill>
                  <a:schemeClr val="tx1"/>
                </a:solidFill>
                <a:effectLst/>
                <a:latin typeface="+mn-lt"/>
                <a:ea typeface="+mn-ea"/>
                <a:cs typeface="+mn-cs"/>
              </a:rPr>
              <a:t>Testing must be continuous and keep pace with software development.</a:t>
            </a:r>
          </a:p>
          <a:p>
            <a:r>
              <a:rPr lang="en" altLang="zh-CN" sz="1200" b="0" i="0" kern="1200" dirty="0">
                <a:solidFill>
                  <a:schemeClr val="tx1"/>
                </a:solidFill>
                <a:effectLst/>
                <a:latin typeface="+mn-lt"/>
                <a:ea typeface="+mn-ea"/>
                <a:cs typeface="+mn-cs"/>
              </a:rPr>
              <a:t>Test operations must run automatically and operate at high speed.</a:t>
            </a:r>
          </a:p>
          <a:p>
            <a:r>
              <a:rPr lang="en" altLang="zh-CN" sz="1200" b="0" i="0" kern="1200" dirty="0">
                <a:solidFill>
                  <a:schemeClr val="tx1"/>
                </a:solidFill>
                <a:effectLst/>
                <a:latin typeface="+mn-lt"/>
                <a:ea typeface="+mn-ea"/>
                <a:cs typeface="+mn-cs"/>
              </a:rPr>
              <a:t>All of the application code must be fully tested (100% code coverage).</a:t>
            </a:r>
          </a:p>
          <a:p>
            <a:r>
              <a:rPr lang="en" altLang="zh-CN" sz="1200" b="0" i="0" kern="1200" dirty="0">
                <a:solidFill>
                  <a:schemeClr val="tx1"/>
                </a:solidFill>
                <a:effectLst/>
                <a:latin typeface="+mn-lt"/>
                <a:ea typeface="+mn-ea"/>
                <a:cs typeface="+mn-cs"/>
              </a:rPr>
              <a:t>All test data must be generated on-demand and not pruned from production data.</a:t>
            </a:r>
          </a:p>
          <a:p>
            <a:r>
              <a:rPr lang="en" altLang="zh-CN" sz="1200" b="0" i="0" kern="1200" dirty="0">
                <a:solidFill>
                  <a:schemeClr val="tx1"/>
                </a:solidFill>
                <a:effectLst/>
                <a:latin typeface="+mn-lt"/>
                <a:ea typeface="+mn-ea"/>
                <a:cs typeface="+mn-cs"/>
              </a:rPr>
              <a:t>Data must represent the format needed (realistic, random, patterned, conditioned).</a:t>
            </a:r>
          </a:p>
          <a:p>
            <a:r>
              <a:rPr lang="en" altLang="zh-CN" sz="1200" b="0" i="0" kern="1200" dirty="0">
                <a:solidFill>
                  <a:schemeClr val="tx1"/>
                </a:solidFill>
                <a:effectLst/>
                <a:latin typeface="+mn-lt"/>
                <a:ea typeface="+mn-ea"/>
                <a:cs typeface="+mn-cs"/>
              </a:rPr>
              <a:t>Test code and data must automatically update to reflect changes in data models.</a:t>
            </a:r>
          </a:p>
          <a:p>
            <a:r>
              <a:rPr lang="en" altLang="zh-CN" sz="1200" b="0" i="0" kern="1200" dirty="0">
                <a:solidFill>
                  <a:schemeClr val="tx1"/>
                </a:solidFill>
                <a:effectLst/>
                <a:latin typeface="+mn-lt"/>
                <a:ea typeface="+mn-ea"/>
                <a:cs typeface="+mn-cs"/>
              </a:rPr>
              <a:t>The user experience must be intuitive allowing a tester to use it in a matter of days.</a:t>
            </a:r>
          </a:p>
          <a:p>
            <a:r>
              <a:rPr lang="en" altLang="zh-CN" sz="1200" b="0" i="0" kern="1200" dirty="0">
                <a:solidFill>
                  <a:schemeClr val="tx1"/>
                </a:solidFill>
                <a:effectLst/>
                <a:latin typeface="+mn-lt"/>
                <a:ea typeface="+mn-ea"/>
                <a:cs typeface="+mn-cs"/>
              </a:rPr>
              <a:t>The solution must be low cost allowing any organization to afford and utilize it.</a:t>
            </a:r>
          </a:p>
          <a:p>
            <a:endParaRPr lang="en" altLang="zh-CN"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9553307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子章节的提示分隔页</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54</a:t>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子章节的提示分隔页</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56</a:t>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子章节的提示分隔页</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58</a:t>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子章节的提示分隔页</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60</a:t>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子章节的提示分隔页</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62</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Facebook成立于2004年，其使命是赋予人们建立社区并使世界更紧密联系的力量。人们使用我们的产品与朋友和家人保持联系，发现世界上正在发生的事情，并与他们分享和表达重要的事情。</a:t>
            </a:r>
          </a:p>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子章节的提示分隔页</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通过我们的应用程序和服务系列，我们正在建立另一种类型的公司，该公司将世界各地的数十亿人联系在一起，为他们提供分享最重要的事情的方法，并帮助人们更加紧密地联系在一起。无论我们是在开发新产品还是在帮助小型企业扩大业务范围，Facebook的员工都是核心建设者。我们的全球团队不断进行迭代，解决问题，并共同努力，使世界各地的人们能够以有意义的方式建立社区并建立联系。</a:t>
            </a:r>
          </a:p>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661150" y="1433513"/>
            <a:ext cx="6781800" cy="3867150"/>
          </a:xfrm>
        </p:spPr>
      </p:sp>
      <p:sp>
        <p:nvSpPr>
          <p:cNvPr id="3" name="备注占位符 2"/>
          <p:cNvSpPr>
            <a:spLocks noGrp="1"/>
          </p:cNvSpPr>
          <p:nvPr>
            <p:ph type="body" idx="1"/>
          </p:nvPr>
        </p:nvSpPr>
        <p:spPr/>
        <p:txBody>
          <a:bodyPr/>
          <a:lstStyle/>
          <a:p>
            <a:r>
              <a:rPr kumimoji="1" lang="zh-CN" altLang="en-US" dirty="0"/>
              <a:t>子章节的提示分隔页</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668280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879850" y="2979753"/>
            <a:ext cx="12420599" cy="1518920"/>
          </a:xfrm>
          <a:prstGeom prst="rect">
            <a:avLst/>
          </a:prstGeom>
        </p:spPr>
        <p:txBody>
          <a:bodyPr wrap="square" lIns="0" tIns="0" rIns="0" bIns="0">
            <a:spAutoFit/>
          </a:bodyPr>
          <a:lstStyle>
            <a:lvl1pPr algn="ctr">
              <a:defRPr sz="9800" b="1" i="0">
                <a:solidFill>
                  <a:srgbClr val="F9CD0E"/>
                </a:solidFill>
                <a:latin typeface="Microsoft YaHei" panose="020B0503020204020204" pitchFamily="34" charset="-122"/>
                <a:ea typeface="Microsoft YaHei" panose="020B0503020204020204" pitchFamily="34" charset="-122"/>
                <a:cs typeface="Microsoft YaHei" panose="020B0503020204020204" pitchFamily="34" charset="-122"/>
              </a:defRPr>
            </a:lvl1pPr>
          </a:lstStyle>
          <a:p>
            <a:endParaRPr dirty="0"/>
          </a:p>
        </p:txBody>
      </p:sp>
      <p:sp>
        <p:nvSpPr>
          <p:cNvPr id="3" name="Holder 3"/>
          <p:cNvSpPr>
            <a:spLocks noGrp="1"/>
          </p:cNvSpPr>
          <p:nvPr>
            <p:ph type="subTitle" idx="4"/>
          </p:nvPr>
        </p:nvSpPr>
        <p:spPr>
          <a:xfrm>
            <a:off x="2892514" y="5785347"/>
            <a:ext cx="14319071" cy="823302"/>
          </a:xfrm>
          <a:prstGeom prst="rect">
            <a:avLst/>
          </a:prstGeom>
        </p:spPr>
        <p:txBody>
          <a:bodyPr wrap="square" lIns="0" tIns="0" rIns="0" bIns="0">
            <a:spAutoFit/>
          </a:bodyPr>
          <a:lstStyle>
            <a:lvl1pPr>
              <a:defRPr sz="5350" b="0" i="0">
                <a:solidFill>
                  <a:schemeClr val="bg1"/>
                </a:solidFill>
                <a:latin typeface="Microsoft YaHei" panose="020B0503020204020204" pitchFamily="34" charset="-122"/>
                <a:ea typeface="Microsoft YaHei" panose="020B0503020204020204" pitchFamily="34" charset="-122"/>
                <a:cs typeface="Microsoft YaHei" panose="020B0503020204020204" pitchFamily="34" charset="-122"/>
              </a:defRPr>
            </a:lvl1pPr>
          </a:lstStyle>
          <a:p>
            <a:endParaRPr/>
          </a:p>
        </p:txBody>
      </p:sp>
      <p:sp>
        <p:nvSpPr>
          <p:cNvPr id="13" name="日期占位符 12"/>
          <p:cNvSpPr>
            <a:spLocks noGrp="1"/>
          </p:cNvSpPr>
          <p:nvPr>
            <p:ph type="dt" sz="half" idx="10"/>
          </p:nvPr>
        </p:nvSpPr>
        <p:spPr/>
        <p:txBody>
          <a:bodyPr/>
          <a:lstStyle/>
          <a:p>
            <a:fld id="{1D8BD707-D9CF-40AE-B4C6-C98DA3205C09}" type="datetimeFigureOut">
              <a:rPr lang="en-US" smtClean="0"/>
              <a:t>10/15/19</a:t>
            </a:fld>
            <a:endParaRPr lang="en-US"/>
          </a:p>
        </p:txBody>
      </p:sp>
      <p:sp>
        <p:nvSpPr>
          <p:cNvPr id="14" name="页脚占位符 13"/>
          <p:cNvSpPr>
            <a:spLocks noGrp="1"/>
          </p:cNvSpPr>
          <p:nvPr>
            <p:ph type="ftr" sz="quarter" idx="11"/>
          </p:nvPr>
        </p:nvSpPr>
        <p:spPr/>
        <p:txBody>
          <a:bodyPr/>
          <a:lstStyle/>
          <a:p>
            <a:endParaRPr kumimoji="1" lang="zh-CN" altLang="en-US"/>
          </a:p>
        </p:txBody>
      </p:sp>
      <p:sp>
        <p:nvSpPr>
          <p:cNvPr id="15" name="灯片编号占位符 14"/>
          <p:cNvSpPr>
            <a:spLocks noGrp="1"/>
          </p:cNvSpPr>
          <p:nvPr>
            <p:ph type="sldNum" sz="quarter" idx="12"/>
          </p:nvPr>
        </p:nvSpPr>
        <p:spPr/>
        <p:txBody>
          <a:bodyPr/>
          <a:lstStyle/>
          <a:p>
            <a:fld id="{B6F15528-21DE-4FAA-801E-634DDDAF4B2B}" type="slidenum">
              <a:rPr lang="en-US" altLang="zh-CN" smtClean="0"/>
              <a:t>‹#›</a:t>
            </a:fld>
            <a:endParaRPr lang="en-US" altLang="zh-CN"/>
          </a:p>
        </p:txBody>
      </p:sp>
      <p:sp>
        <p:nvSpPr>
          <p:cNvPr id="16" name="Holder 4"/>
          <p:cNvSpPr txBox="1"/>
          <p:nvPr userDrawn="1"/>
        </p:nvSpPr>
        <p:spPr>
          <a:xfrm>
            <a:off x="13905738" y="11035736"/>
            <a:ext cx="6433312" cy="307777"/>
          </a:xfrm>
          <a:prstGeom prst="rect">
            <a:avLst/>
          </a:prstGeom>
        </p:spPr>
        <p:txBody>
          <a:bodyPr wrap="square" lIns="0" tIns="0" rIns="0" bIns="0">
            <a:spAutoFit/>
          </a:bodyPr>
          <a:lstStyle>
            <a:lvl1pPr marL="0" algn="ctr" defTabSz="914400" rtl="0" eaLnBrk="1" latinLnBrk="0" hangingPunct="1">
              <a:defRPr sz="2000" kern="1200">
                <a:solidFill>
                  <a:schemeClr val="tx1">
                    <a:tint val="75000"/>
                  </a:schemeClr>
                </a:solidFill>
                <a:latin typeface="Microsoft YaHei" panose="020B0503020204020204" pitchFamily="34" charset="-122"/>
                <a:ea typeface="Microsoft YaHei" panose="020B0503020204020204" pitchFamily="34"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bg2"/>
                </a:solidFill>
              </a:rPr>
              <a:t>DevOps</a:t>
            </a:r>
            <a:r>
              <a:rPr lang="zh-CN" altLang="en-US" dirty="0">
                <a:solidFill>
                  <a:schemeClr val="bg2"/>
                </a:solidFill>
              </a:rPr>
              <a:t>案例深度研究战团出品，必属精品</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005205" y="1006475"/>
            <a:ext cx="18093690" cy="1192530"/>
          </a:xfrm>
        </p:spPr>
        <p:txBody>
          <a:bodyPr lIns="0" tIns="0" rIns="0" bIns="0"/>
          <a:lstStyle>
            <a:lvl1pPr>
              <a:defRPr sz="7650" b="1" i="0">
                <a:solidFill>
                  <a:srgbClr val="F9CD0E"/>
                </a:solidFill>
                <a:latin typeface="Microsoft YaHei" panose="020B0503020204020204" pitchFamily="34" charset="-122"/>
                <a:ea typeface="Microsoft YaHei" panose="020B0503020204020204" pitchFamily="34" charset="-122"/>
                <a:cs typeface="Microsoft YaHei" panose="020B0503020204020204" pitchFamily="34" charset="-122"/>
              </a:defRPr>
            </a:lvl1pPr>
          </a:lstStyle>
          <a:p>
            <a:endParaRPr dirty="0"/>
          </a:p>
        </p:txBody>
      </p:sp>
      <p:sp>
        <p:nvSpPr>
          <p:cNvPr id="3" name="Holder 3"/>
          <p:cNvSpPr>
            <a:spLocks noGrp="1"/>
          </p:cNvSpPr>
          <p:nvPr>
            <p:ph type="body" idx="1" hasCustomPrompt="1"/>
          </p:nvPr>
        </p:nvSpPr>
        <p:spPr>
          <a:xfrm>
            <a:off x="1005204" y="2911475"/>
            <a:ext cx="18093691" cy="6647974"/>
          </a:xfrm>
        </p:spPr>
        <p:txBody>
          <a:bodyPr lIns="0" tIns="0" rIns="0" bIns="0"/>
          <a:lstStyle>
            <a:lvl1pPr>
              <a:defRPr sz="5400" b="0" i="0">
                <a:solidFill>
                  <a:schemeClr val="bg1"/>
                </a:solidFill>
              </a:defRPr>
            </a:lvl1p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p:txBody>
      </p:sp>
      <p:sp>
        <p:nvSpPr>
          <p:cNvPr id="7" name="日期占位符 6"/>
          <p:cNvSpPr>
            <a:spLocks noGrp="1"/>
          </p:cNvSpPr>
          <p:nvPr>
            <p:ph type="dt" sz="half" idx="10"/>
          </p:nvPr>
        </p:nvSpPr>
        <p:spPr/>
        <p:txBody>
          <a:bodyPr/>
          <a:lstStyle/>
          <a:p>
            <a:fld id="{1D8BD707-D9CF-40AE-B4C6-C98DA3205C09}" type="datetimeFigureOut">
              <a:rPr lang="en-US" smtClean="0"/>
              <a:t>10/15/19</a:t>
            </a:fld>
            <a:endParaRPr 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B6F15528-21DE-4FAA-801E-634DDDAF4B2B}" type="slidenum">
              <a:rPr lang="en-US" altLang="zh-CN" smtClean="0"/>
              <a:t>‹#›</a:t>
            </a:fld>
            <a:endParaRPr lang="en-US" altLang="zh-CN"/>
          </a:p>
        </p:txBody>
      </p:sp>
      <p:sp>
        <p:nvSpPr>
          <p:cNvPr id="10" name="Holder 4"/>
          <p:cNvSpPr txBox="1"/>
          <p:nvPr userDrawn="1"/>
        </p:nvSpPr>
        <p:spPr>
          <a:xfrm>
            <a:off x="13905738" y="11035736"/>
            <a:ext cx="6433312" cy="307777"/>
          </a:xfrm>
          <a:prstGeom prst="rect">
            <a:avLst/>
          </a:prstGeom>
        </p:spPr>
        <p:txBody>
          <a:bodyPr wrap="square" lIns="0" tIns="0" rIns="0" bIns="0">
            <a:spAutoFit/>
          </a:bodyPr>
          <a:lstStyle>
            <a:lvl1pPr marL="0" algn="ctr" defTabSz="914400" rtl="0" eaLnBrk="1" latinLnBrk="0" hangingPunct="1">
              <a:defRPr sz="2000" kern="1200">
                <a:solidFill>
                  <a:schemeClr val="tx1">
                    <a:tint val="75000"/>
                  </a:schemeClr>
                </a:solidFill>
                <a:latin typeface="Microsoft YaHei" panose="020B0503020204020204" pitchFamily="34" charset="-122"/>
                <a:ea typeface="Microsoft YaHei" panose="020B0503020204020204" pitchFamily="34"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bg2"/>
                </a:solidFill>
              </a:rPr>
              <a:t>DevOps</a:t>
            </a:r>
            <a:r>
              <a:rPr lang="zh-CN" altLang="en-US" dirty="0">
                <a:solidFill>
                  <a:schemeClr val="bg2"/>
                </a:solidFill>
              </a:rPr>
              <a:t>案例深度研究战团出品，必属精品</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bg>
      <p:bgPr>
        <a:solidFill>
          <a:srgbClr val="46494D"/>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86764" y="651320"/>
            <a:ext cx="18112131" cy="1192530"/>
          </a:xfrm>
        </p:spPr>
        <p:txBody>
          <a:bodyPr lIns="0" tIns="0" rIns="0" bIns="0"/>
          <a:lstStyle>
            <a:lvl1pPr>
              <a:defRPr sz="7650" b="1" i="0">
                <a:solidFill>
                  <a:srgbClr val="F9CD0E"/>
                </a:solidFill>
                <a:latin typeface="Microsoft YaHei" panose="020B0503020204020204" pitchFamily="34" charset="-122"/>
                <a:ea typeface="Microsoft YaHei" panose="020B0503020204020204" pitchFamily="34" charset="-122"/>
                <a:cs typeface="Microsoft YaHei" panose="020B0503020204020204" pitchFamily="34" charset="-122"/>
              </a:defRPr>
            </a:lvl1pPr>
          </a:lstStyle>
          <a:p>
            <a:endParaRPr dirty="0"/>
          </a:p>
        </p:txBody>
      </p:sp>
      <p:sp>
        <p:nvSpPr>
          <p:cNvPr id="3" name="Holder 3"/>
          <p:cNvSpPr>
            <a:spLocks noGrp="1"/>
          </p:cNvSpPr>
          <p:nvPr>
            <p:ph sz="half" idx="2" hasCustomPrompt="1"/>
          </p:nvPr>
        </p:nvSpPr>
        <p:spPr>
          <a:xfrm>
            <a:off x="1005205" y="2601150"/>
            <a:ext cx="8745284" cy="7478970"/>
          </a:xfrm>
          <a:prstGeom prst="rect">
            <a:avLst/>
          </a:prstGeom>
        </p:spPr>
        <p:txBody>
          <a:bodyPr wrap="square" lIns="0" tIns="0" rIns="0" bIns="0">
            <a:spAutoFit/>
          </a:bodyPr>
          <a:lstStyle>
            <a:lvl1pPr>
              <a:defRPr>
                <a:solidFill>
                  <a:schemeClr val="bg1"/>
                </a:solidFill>
              </a:defRPr>
            </a:lvl1p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dirty="0"/>
          </a:p>
        </p:txBody>
      </p:sp>
      <p:sp>
        <p:nvSpPr>
          <p:cNvPr id="4" name="Holder 4"/>
          <p:cNvSpPr>
            <a:spLocks noGrp="1"/>
          </p:cNvSpPr>
          <p:nvPr>
            <p:ph sz="half" idx="3" hasCustomPrompt="1"/>
          </p:nvPr>
        </p:nvSpPr>
        <p:spPr>
          <a:xfrm>
            <a:off x="10353611" y="2601150"/>
            <a:ext cx="8745284" cy="7478970"/>
          </a:xfrm>
          <a:prstGeom prst="rect">
            <a:avLst/>
          </a:prstGeom>
        </p:spPr>
        <p:txBody>
          <a:bodyPr wrap="square" lIns="0" tIns="0" rIns="0" bIns="0">
            <a:spAutoFit/>
          </a:bodyPr>
          <a:lstStyle>
            <a:lvl1pPr>
              <a:defRPr>
                <a:solidFill>
                  <a:schemeClr val="bg1"/>
                </a:solidFill>
              </a:defRPr>
            </a:lvl1p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dirty="0"/>
          </a:p>
        </p:txBody>
      </p:sp>
      <p:sp>
        <p:nvSpPr>
          <p:cNvPr id="8" name="日期占位符 7"/>
          <p:cNvSpPr>
            <a:spLocks noGrp="1"/>
          </p:cNvSpPr>
          <p:nvPr>
            <p:ph type="dt" sz="half" idx="10"/>
          </p:nvPr>
        </p:nvSpPr>
        <p:spPr/>
        <p:txBody>
          <a:bodyPr/>
          <a:lstStyle/>
          <a:p>
            <a:fld id="{1D8BD707-D9CF-40AE-B4C6-C98DA3205C09}" type="datetimeFigureOut">
              <a:rPr lang="en-US" smtClean="0"/>
              <a:t>10/15/19</a:t>
            </a:fld>
            <a:endParaRPr lang="en-US"/>
          </a:p>
        </p:txBody>
      </p:sp>
      <p:sp>
        <p:nvSpPr>
          <p:cNvPr id="9" name="页脚占位符 8"/>
          <p:cNvSpPr>
            <a:spLocks noGrp="1"/>
          </p:cNvSpPr>
          <p:nvPr>
            <p:ph type="ftr" sz="quarter" idx="11"/>
          </p:nvPr>
        </p:nvSpPr>
        <p:spPr/>
        <p:txBody>
          <a:bodyPr/>
          <a:lstStyle/>
          <a:p>
            <a:endParaRPr kumimoji="1" lang="zh-CN" altLang="en-US"/>
          </a:p>
        </p:txBody>
      </p:sp>
      <p:sp>
        <p:nvSpPr>
          <p:cNvPr id="10" name="灯片编号占位符 9"/>
          <p:cNvSpPr>
            <a:spLocks noGrp="1"/>
          </p:cNvSpPr>
          <p:nvPr>
            <p:ph type="sldNum" sz="quarter" idx="12"/>
          </p:nvPr>
        </p:nvSpPr>
        <p:spPr/>
        <p:txBody>
          <a:bodyPr/>
          <a:lstStyle/>
          <a:p>
            <a:fld id="{B6F15528-21DE-4FAA-801E-634DDDAF4B2B}" type="slidenum">
              <a:rPr lang="en-US" altLang="zh-CN" smtClean="0"/>
              <a:t>‹#›</a:t>
            </a:fld>
            <a:endParaRPr lang="en-US" altLang="zh-CN"/>
          </a:p>
        </p:txBody>
      </p:sp>
      <p:sp>
        <p:nvSpPr>
          <p:cNvPr id="11" name="Holder 4"/>
          <p:cNvSpPr txBox="1"/>
          <p:nvPr userDrawn="1"/>
        </p:nvSpPr>
        <p:spPr>
          <a:xfrm>
            <a:off x="13905738" y="11035736"/>
            <a:ext cx="6433312" cy="307777"/>
          </a:xfrm>
          <a:prstGeom prst="rect">
            <a:avLst/>
          </a:prstGeom>
        </p:spPr>
        <p:txBody>
          <a:bodyPr wrap="square" lIns="0" tIns="0" rIns="0" bIns="0">
            <a:spAutoFit/>
          </a:bodyPr>
          <a:lstStyle>
            <a:lvl1pPr marL="0" algn="ctr" defTabSz="914400" rtl="0" eaLnBrk="1" latinLnBrk="0" hangingPunct="1">
              <a:defRPr sz="2000" kern="1200">
                <a:solidFill>
                  <a:schemeClr val="tx1">
                    <a:tint val="75000"/>
                  </a:schemeClr>
                </a:solidFill>
                <a:latin typeface="Microsoft YaHei" panose="020B0503020204020204" pitchFamily="34" charset="-122"/>
                <a:ea typeface="Microsoft YaHei" panose="020B0503020204020204" pitchFamily="34"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bg2"/>
                </a:solidFill>
              </a:rPr>
              <a:t>DevOps</a:t>
            </a:r>
            <a:r>
              <a:rPr lang="zh-CN" altLang="en-US" dirty="0">
                <a:solidFill>
                  <a:schemeClr val="bg2"/>
                </a:solidFill>
              </a:rPr>
              <a:t>案例深度研究战团出品，必属精品</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005204" y="854075"/>
            <a:ext cx="18093691" cy="1192530"/>
          </a:xfrm>
        </p:spPr>
        <p:txBody>
          <a:bodyPr lIns="0" tIns="0" rIns="0" bIns="0"/>
          <a:lstStyle>
            <a:lvl1pPr>
              <a:defRPr sz="7650" b="1" i="0">
                <a:solidFill>
                  <a:srgbClr val="F9CD0E"/>
                </a:solidFill>
                <a:latin typeface="Microsoft YaHei" panose="020B0503020204020204" pitchFamily="34" charset="-122"/>
                <a:ea typeface="Microsoft YaHei" panose="020B0503020204020204" pitchFamily="34" charset="-122"/>
                <a:cs typeface="Microsoft YaHei" panose="020B0503020204020204" pitchFamily="34" charset="-122"/>
              </a:defRPr>
            </a:lvl1pPr>
          </a:lstStyle>
          <a:p>
            <a:endParaRPr dirty="0"/>
          </a:p>
        </p:txBody>
      </p:sp>
      <p:sp>
        <p:nvSpPr>
          <p:cNvPr id="6" name="日期占位符 5"/>
          <p:cNvSpPr>
            <a:spLocks noGrp="1"/>
          </p:cNvSpPr>
          <p:nvPr>
            <p:ph type="dt" sz="half" idx="10"/>
          </p:nvPr>
        </p:nvSpPr>
        <p:spPr/>
        <p:txBody>
          <a:bodyPr/>
          <a:lstStyle/>
          <a:p>
            <a:fld id="{1D8BD707-D9CF-40AE-B4C6-C98DA3205C09}" type="datetimeFigureOut">
              <a:rPr lang="en-US" smtClean="0"/>
              <a:t>10/15/19</a:t>
            </a:fld>
            <a:endParaRPr lang="en-US"/>
          </a:p>
        </p:txBody>
      </p:sp>
      <p:sp>
        <p:nvSpPr>
          <p:cNvPr id="7" name="页脚占位符 6"/>
          <p:cNvSpPr>
            <a:spLocks noGrp="1"/>
          </p:cNvSpPr>
          <p:nvPr>
            <p:ph type="ftr" sz="quarter" idx="11"/>
          </p:nvPr>
        </p:nvSpPr>
        <p:spPr/>
        <p:txBody>
          <a:bodyPr/>
          <a:lstStyle/>
          <a:p>
            <a:endParaRPr kumimoji="1" lang="zh-CN" altLang="en-US"/>
          </a:p>
        </p:txBody>
      </p:sp>
      <p:sp>
        <p:nvSpPr>
          <p:cNvPr id="8" name="灯片编号占位符 7"/>
          <p:cNvSpPr>
            <a:spLocks noGrp="1"/>
          </p:cNvSpPr>
          <p:nvPr>
            <p:ph type="sldNum" sz="quarter" idx="12"/>
          </p:nvPr>
        </p:nvSpPr>
        <p:spPr/>
        <p:txBody>
          <a:bodyPr/>
          <a:lstStyle/>
          <a:p>
            <a:fld id="{B6F15528-21DE-4FAA-801E-634DDDAF4B2B}" type="slidenum">
              <a:rPr lang="en-US" altLang="zh-CN" smtClean="0"/>
              <a:t>‹#›</a:t>
            </a:fld>
            <a:endParaRPr lang="en-US" altLang="zh-CN"/>
          </a:p>
        </p:txBody>
      </p:sp>
      <p:sp>
        <p:nvSpPr>
          <p:cNvPr id="9" name="Holder 4"/>
          <p:cNvSpPr txBox="1"/>
          <p:nvPr userDrawn="1"/>
        </p:nvSpPr>
        <p:spPr>
          <a:xfrm>
            <a:off x="13905738" y="11035736"/>
            <a:ext cx="6433312" cy="307777"/>
          </a:xfrm>
          <a:prstGeom prst="rect">
            <a:avLst/>
          </a:prstGeom>
        </p:spPr>
        <p:txBody>
          <a:bodyPr wrap="square" lIns="0" tIns="0" rIns="0" bIns="0">
            <a:spAutoFit/>
          </a:bodyPr>
          <a:lstStyle>
            <a:lvl1pPr marL="0" algn="ctr" defTabSz="914400" rtl="0" eaLnBrk="1" latinLnBrk="0" hangingPunct="1">
              <a:defRPr sz="2000" kern="1200">
                <a:solidFill>
                  <a:schemeClr val="tx1">
                    <a:tint val="75000"/>
                  </a:schemeClr>
                </a:solidFill>
                <a:latin typeface="Microsoft YaHei" panose="020B0503020204020204" pitchFamily="34" charset="-122"/>
                <a:ea typeface="Microsoft YaHei" panose="020B0503020204020204" pitchFamily="34"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bg2"/>
                </a:solidFill>
              </a:rPr>
              <a:t>DevOps</a:t>
            </a:r>
            <a:r>
              <a:rPr lang="zh-CN" altLang="en-US" dirty="0">
                <a:solidFill>
                  <a:schemeClr val="bg2"/>
                </a:solidFill>
              </a:rPr>
              <a:t>案例深度研究战团出品，必属精品</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6494D"/>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005205" y="930275"/>
            <a:ext cx="11697258" cy="1192530"/>
          </a:xfrm>
          <a:prstGeom prst="rect">
            <a:avLst/>
          </a:prstGeom>
        </p:spPr>
        <p:txBody>
          <a:bodyPr wrap="square" lIns="0" tIns="0" rIns="0" bIns="0">
            <a:spAutoFit/>
          </a:bodyPr>
          <a:lstStyle>
            <a:lvl1pPr>
              <a:defRPr sz="7650" b="1" i="0">
                <a:solidFill>
                  <a:srgbClr val="F9CD0E"/>
                </a:solidFill>
                <a:latin typeface="PingFang-SC-Heavy"/>
                <a:cs typeface="PingFang-SC-Heavy"/>
              </a:defRPr>
            </a:lvl1pPr>
          </a:lstStyle>
          <a:p>
            <a:endParaRPr dirty="0"/>
          </a:p>
        </p:txBody>
      </p:sp>
      <p:sp>
        <p:nvSpPr>
          <p:cNvPr id="3" name="Holder 3"/>
          <p:cNvSpPr>
            <a:spLocks noGrp="1"/>
          </p:cNvSpPr>
          <p:nvPr>
            <p:ph type="body" idx="1"/>
          </p:nvPr>
        </p:nvSpPr>
        <p:spPr>
          <a:xfrm>
            <a:off x="1005204" y="2911475"/>
            <a:ext cx="18093691" cy="4985980"/>
          </a:xfrm>
          <a:prstGeom prst="rect">
            <a:avLst/>
          </a:prstGeom>
        </p:spPr>
        <p:txBody>
          <a:bodyPr wrap="square" lIns="0" tIns="0" rIns="0" bIns="0">
            <a:spAutoFit/>
          </a:bodyPr>
          <a:lstStyle>
            <a:lvl1pPr>
              <a:defRPr b="0" i="0">
                <a:solidFill>
                  <a:schemeClr val="tx1"/>
                </a:solidFill>
              </a:defRPr>
            </a:lvl1pPr>
          </a:lstStyle>
          <a:p>
            <a:endParaRPr lang="en-US" altLang="zh-CN" dirty="0"/>
          </a:p>
          <a:p>
            <a:endParaRPr lang="en-US" altLang="zh-CN" dirty="0"/>
          </a:p>
          <a:p>
            <a:endParaRPr lang="en-US" altLang="zh-CN" dirty="0"/>
          </a:p>
          <a:p>
            <a:endParaRPr lang="en-US" altLang="zh-CN" dirty="0"/>
          </a:p>
          <a:p>
            <a:endParaRPr lang="en-US" altLang="zh-CN" dirty="0"/>
          </a:p>
          <a:p>
            <a:endParaRPr dirty="0"/>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10/15/19</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t>‹#›</a:t>
            </a:fld>
            <a:endParaRPr/>
          </a:p>
        </p:txBody>
      </p:sp>
      <p:sp>
        <p:nvSpPr>
          <p:cNvPr id="9" name="页脚占位符 8"/>
          <p:cNvSpPr>
            <a:spLocks noGrp="1"/>
          </p:cNvSpPr>
          <p:nvPr>
            <p:ph type="ftr" sz="quarter" idx="3"/>
          </p:nvPr>
        </p:nvSpPr>
        <p:spPr>
          <a:xfrm>
            <a:off x="6659563" y="10623550"/>
            <a:ext cx="6784975" cy="6096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defRPr>
          <a:latin typeface="Microsoft YaHei" panose="020B0503020204020204" pitchFamily="34" charset="-122"/>
          <a:ea typeface="Microsoft YaHei" panose="020B0503020204020204" pitchFamily="34" charset="-122"/>
          <a:cs typeface="Microsoft YaHei" panose="020B0503020204020204" pitchFamily="34" charset="-122"/>
        </a:defRPr>
      </a:lvl1pPr>
    </p:titleStyle>
    <p:bodyStyle>
      <a:lvl1pPr marL="0">
        <a:defRPr sz="5400">
          <a:solidFill>
            <a:schemeClr val="bg1"/>
          </a:solidFill>
          <a:latin typeface="Microsoft YaHei" panose="020B0503020204020204" pitchFamily="34" charset="-122"/>
          <a:ea typeface="Microsoft YaHei" panose="020B0503020204020204" pitchFamily="34" charset="-122"/>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brightpointsecurity.com/category/in-the-news/"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watirmelon.com/2012/11/02/automated-wcag-2-0-accessibility-testing-in-the-build-pipeline/"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Netflix/SimianArmy/wiki/Chaos-Monkey"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plumbr.eu/"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1062037" y="3442780"/>
            <a:ext cx="18134013" cy="3595215"/>
          </a:xfrm>
          <a:prstGeom prst="rect">
            <a:avLst/>
          </a:prstGeom>
        </p:spPr>
        <p:txBody>
          <a:bodyPr vert="horz" wrap="square" lIns="0" tIns="12065" rIns="0" bIns="0" rtlCol="0">
            <a:spAutoFit/>
          </a:bodyPr>
          <a:lstStyle/>
          <a:p>
            <a:pPr marL="12700" marR="5080">
              <a:lnSpc>
                <a:spcPct val="100000"/>
              </a:lnSpc>
              <a:spcBef>
                <a:spcPts val="95"/>
              </a:spcBef>
            </a:pPr>
            <a:r>
              <a:rPr lang="en-US" altLang="zh-CN" sz="9600" b="1" spc="30" dirty="0">
                <a:solidFill>
                  <a:srgbClr val="F9CD0E"/>
                </a:solidFill>
                <a:latin typeface="Microsoft YaHei" panose="020B0503020204020204" pitchFamily="34" charset="-122"/>
                <a:ea typeface="Microsoft YaHei" panose="020B0503020204020204" pitchFamily="34" charset="-122"/>
                <a:cs typeface="苹方" panose="020B0300000000000000" charset="-122"/>
              </a:rPr>
              <a:t>&lt;</a:t>
            </a:r>
            <a:r>
              <a:rPr lang="zh-CN" altLang="en-US" sz="9600" b="1" spc="30" dirty="0">
                <a:solidFill>
                  <a:srgbClr val="F9CD0E"/>
                </a:solidFill>
                <a:latin typeface="Microsoft YaHei" panose="020B0503020204020204" pitchFamily="34" charset="-122"/>
                <a:ea typeface="Microsoft YaHei" panose="020B0503020204020204" pitchFamily="34" charset="-122"/>
                <a:cs typeface="苹方" panose="020B0300000000000000" charset="-122"/>
              </a:rPr>
              <a:t>一句成语</a:t>
            </a:r>
            <a:r>
              <a:rPr lang="en-US" altLang="zh-CN" sz="9600" b="1" spc="30" dirty="0">
                <a:solidFill>
                  <a:srgbClr val="F9CD0E"/>
                </a:solidFill>
                <a:latin typeface="Microsoft YaHei" panose="020B0503020204020204" pitchFamily="34" charset="-122"/>
                <a:ea typeface="Microsoft YaHei" panose="020B0503020204020204" pitchFamily="34" charset="-122"/>
                <a:cs typeface="苹方" panose="020B0300000000000000" charset="-122"/>
              </a:rPr>
              <a:t>&gt;-</a:t>
            </a:r>
            <a:r>
              <a:rPr lang="zh-CN" altLang="en-US" sz="9600" b="1" spc="30" dirty="0">
                <a:solidFill>
                  <a:srgbClr val="F9CD0E"/>
                </a:solidFill>
                <a:latin typeface="Microsoft YaHei" panose="020B0503020204020204" pitchFamily="34" charset="-122"/>
                <a:ea typeface="Microsoft YaHei" panose="020B0503020204020204" pitchFamily="34" charset="-122"/>
                <a:cs typeface="苹方" panose="020B0300000000000000" charset="-122"/>
              </a:rPr>
              <a:t>解码</a:t>
            </a:r>
            <a:r>
              <a:rPr lang="en-US" altLang="zh-CN" sz="9600" b="1" spc="30" dirty="0" err="1">
                <a:solidFill>
                  <a:srgbClr val="F9CD0E"/>
                </a:solidFill>
                <a:latin typeface="Microsoft YaHei" panose="020B0503020204020204" pitchFamily="34" charset="-122"/>
                <a:ea typeface="Microsoft YaHei" panose="020B0503020204020204" pitchFamily="34" charset="-122"/>
                <a:cs typeface="苹方" panose="020B0300000000000000" charset="-122"/>
              </a:rPr>
              <a:t>FaceBook</a:t>
            </a:r>
            <a:r>
              <a:rPr lang="zh-CN" altLang="en-US" sz="9600" b="1" spc="30" dirty="0">
                <a:solidFill>
                  <a:srgbClr val="F9CD0E"/>
                </a:solidFill>
                <a:latin typeface="Microsoft YaHei" panose="020B0503020204020204" pitchFamily="34" charset="-122"/>
                <a:ea typeface="Microsoft YaHei" panose="020B0503020204020204" pitchFamily="34" charset="-122"/>
                <a:cs typeface="苹方" panose="020B0300000000000000" charset="-122"/>
              </a:rPr>
              <a:t>的</a:t>
            </a:r>
            <a:r>
              <a:rPr lang="en-US" altLang="zh-CN" sz="9600" b="1" spc="30" dirty="0">
                <a:solidFill>
                  <a:srgbClr val="F9CD0E"/>
                </a:solidFill>
                <a:latin typeface="Microsoft YaHei" panose="020B0503020204020204" pitchFamily="34" charset="-122"/>
                <a:ea typeface="Microsoft YaHei" panose="020B0503020204020204" pitchFamily="34" charset="-122"/>
                <a:cs typeface="苹方" panose="020B0300000000000000" charset="-122"/>
              </a:rPr>
              <a:t>DevOps</a:t>
            </a:r>
            <a:r>
              <a:rPr lang="zh-CN" altLang="en-US" sz="9600" b="1" spc="30" dirty="0">
                <a:solidFill>
                  <a:srgbClr val="F9CD0E"/>
                </a:solidFill>
                <a:latin typeface="Microsoft YaHei" panose="020B0503020204020204" pitchFamily="34" charset="-122"/>
                <a:ea typeface="Microsoft YaHei" panose="020B0503020204020204" pitchFamily="34" charset="-122"/>
                <a:cs typeface="苹方" panose="020B0300000000000000" charset="-122"/>
              </a:rPr>
              <a:t>之路</a:t>
            </a:r>
            <a:endParaRPr lang="en-US" altLang="zh-CN" sz="9600" b="1" spc="30" dirty="0">
              <a:solidFill>
                <a:srgbClr val="F9CD0E"/>
              </a:solidFill>
              <a:latin typeface="Microsoft YaHei" panose="020B0503020204020204" pitchFamily="34" charset="-122"/>
              <a:ea typeface="Microsoft YaHei" panose="020B0503020204020204" pitchFamily="34" charset="-122"/>
              <a:cs typeface="苹方" panose="020B0300000000000000" charset="-122"/>
            </a:endParaRPr>
          </a:p>
          <a:p>
            <a:pPr marL="12700" marR="5080" algn="r">
              <a:lnSpc>
                <a:spcPct val="100000"/>
              </a:lnSpc>
              <a:spcBef>
                <a:spcPts val="95"/>
              </a:spcBef>
            </a:pPr>
            <a:endParaRPr sz="4000" dirty="0">
              <a:latin typeface="Microsoft YaHei" panose="020B0503020204020204" pitchFamily="34" charset="-122"/>
              <a:ea typeface="Microsoft YaHei" panose="020B0503020204020204" pitchFamily="34" charset="-122"/>
              <a:cs typeface="苹方" panose="020B0300000000000000" charset="-122"/>
            </a:endParaRPr>
          </a:p>
        </p:txBody>
      </p:sp>
      <p:sp>
        <p:nvSpPr>
          <p:cNvPr id="5" name="object 5"/>
          <p:cNvSpPr txBox="1"/>
          <p:nvPr/>
        </p:nvSpPr>
        <p:spPr>
          <a:xfrm>
            <a:off x="1062037" y="6173311"/>
            <a:ext cx="11580813" cy="2809102"/>
          </a:xfrm>
          <a:prstGeom prst="rect">
            <a:avLst/>
          </a:prstGeom>
        </p:spPr>
        <p:txBody>
          <a:bodyPr vert="horz" wrap="square" lIns="0" tIns="13335" rIns="0" bIns="0" rtlCol="0">
            <a:spAutoFit/>
          </a:bodyPr>
          <a:lstStyle/>
          <a:p>
            <a:pPr marL="12700">
              <a:lnSpc>
                <a:spcPct val="100000"/>
              </a:lnSpc>
              <a:spcBef>
                <a:spcPts val="105"/>
              </a:spcBef>
            </a:pPr>
            <a:r>
              <a:rPr lang="en-US" altLang="zh-CN" sz="6000" b="1" spc="5" dirty="0">
                <a:solidFill>
                  <a:srgbClr val="F9CD0E"/>
                </a:solidFill>
                <a:latin typeface="Microsoft YaHei" panose="020B0503020204020204" pitchFamily="34" charset="-122"/>
                <a:ea typeface="Microsoft YaHei" panose="020B0503020204020204" pitchFamily="34" charset="-122"/>
                <a:cs typeface="苹方" panose="020B0300000000000000" charset="-122"/>
              </a:rPr>
              <a:t>DevOps</a:t>
            </a:r>
            <a:r>
              <a:rPr lang="zh-CN" altLang="en-US" sz="6000" b="1" spc="5" dirty="0">
                <a:solidFill>
                  <a:srgbClr val="F9CD0E"/>
                </a:solidFill>
                <a:latin typeface="Microsoft YaHei" panose="020B0503020204020204" pitchFamily="34" charset="-122"/>
                <a:ea typeface="Microsoft YaHei" panose="020B0503020204020204" pitchFamily="34" charset="-122"/>
                <a:cs typeface="苹方" panose="020B0300000000000000" charset="-122"/>
              </a:rPr>
              <a:t>案例深度研究战团</a:t>
            </a:r>
            <a:endParaRPr lang="en-US" altLang="zh-CN" sz="6000" b="1" spc="5" dirty="0">
              <a:solidFill>
                <a:srgbClr val="F9CD0E"/>
              </a:solidFill>
              <a:latin typeface="Microsoft YaHei" panose="020B0503020204020204" pitchFamily="34" charset="-122"/>
              <a:ea typeface="Microsoft YaHei" panose="020B0503020204020204" pitchFamily="34" charset="-122"/>
              <a:cs typeface="苹方" panose="020B0300000000000000" charset="-122"/>
            </a:endParaRPr>
          </a:p>
          <a:p>
            <a:pPr marL="12700">
              <a:lnSpc>
                <a:spcPct val="100000"/>
              </a:lnSpc>
              <a:spcBef>
                <a:spcPts val="105"/>
              </a:spcBef>
            </a:pPr>
            <a:endParaRPr lang="en-US" altLang="zh-CN" sz="6000" b="1" spc="5" dirty="0">
              <a:solidFill>
                <a:srgbClr val="F9CD0E"/>
              </a:solidFill>
              <a:latin typeface="Microsoft YaHei" panose="020B0503020204020204" pitchFamily="34" charset="-122"/>
              <a:ea typeface="Microsoft YaHei" panose="020B0503020204020204" pitchFamily="34" charset="-122"/>
              <a:cs typeface="苹方" panose="020B0300000000000000" charset="-122"/>
            </a:endParaRPr>
          </a:p>
          <a:p>
            <a:pPr marL="12700">
              <a:lnSpc>
                <a:spcPct val="100000"/>
              </a:lnSpc>
              <a:spcBef>
                <a:spcPts val="105"/>
              </a:spcBef>
            </a:pPr>
            <a:r>
              <a:rPr lang="en-US" altLang="zh-CN" sz="6000" b="1" spc="5" dirty="0">
                <a:solidFill>
                  <a:srgbClr val="F9CD0E"/>
                </a:solidFill>
                <a:latin typeface="Microsoft YaHei" panose="020B0503020204020204" pitchFamily="34" charset="-122"/>
                <a:ea typeface="Microsoft YaHei" panose="020B0503020204020204" pitchFamily="34" charset="-122"/>
                <a:cs typeface="苹方" panose="020B0300000000000000" charset="-122"/>
              </a:rPr>
              <a:t>2019</a:t>
            </a:r>
            <a:r>
              <a:rPr lang="zh-CN" altLang="en-US" sz="6000" b="1" spc="5" dirty="0">
                <a:solidFill>
                  <a:srgbClr val="F9CD0E"/>
                </a:solidFill>
                <a:latin typeface="Microsoft YaHei" panose="020B0503020204020204" pitchFamily="34" charset="-122"/>
                <a:ea typeface="Microsoft YaHei" panose="020B0503020204020204" pitchFamily="34" charset="-122"/>
                <a:cs typeface="苹方" panose="020B0300000000000000" charset="-122"/>
              </a:rPr>
              <a:t>年</a:t>
            </a:r>
            <a:r>
              <a:rPr lang="en-US" altLang="zh-CN" sz="6000" b="1" spc="5" dirty="0">
                <a:solidFill>
                  <a:srgbClr val="F9CD0E"/>
                </a:solidFill>
                <a:latin typeface="Microsoft YaHei" panose="020B0503020204020204" pitchFamily="34" charset="-122"/>
                <a:ea typeface="Microsoft YaHei" panose="020B0503020204020204" pitchFamily="34" charset="-122"/>
                <a:cs typeface="苹方" panose="020B0300000000000000" charset="-122"/>
              </a:rPr>
              <a:t>9</a:t>
            </a:r>
            <a:r>
              <a:rPr lang="zh-CN" altLang="en-US" sz="6000" b="1" spc="5" dirty="0">
                <a:solidFill>
                  <a:srgbClr val="F9CD0E"/>
                </a:solidFill>
                <a:latin typeface="Microsoft YaHei" panose="020B0503020204020204" pitchFamily="34" charset="-122"/>
                <a:ea typeface="Microsoft YaHei" panose="020B0503020204020204" pitchFamily="34" charset="-122"/>
                <a:cs typeface="苹方" panose="020B0300000000000000" charset="-122"/>
              </a:rPr>
              <a:t>月</a:t>
            </a:r>
            <a:endParaRPr lang="zh-CN" sz="6000" b="1" spc="5" dirty="0">
              <a:solidFill>
                <a:srgbClr val="F9CD0E"/>
              </a:solidFill>
              <a:latin typeface="Microsoft YaHei" panose="020B0503020204020204" pitchFamily="34" charset="-122"/>
              <a:ea typeface="Microsoft YaHei" panose="020B0503020204020204" pitchFamily="34" charset="-122"/>
              <a:cs typeface="苹方" panose="020B0300000000000000" charset="-122"/>
            </a:endParaRPr>
          </a:p>
        </p:txBody>
      </p:sp>
      <p:sp>
        <p:nvSpPr>
          <p:cNvPr id="6" name="object 6"/>
          <p:cNvSpPr/>
          <p:nvPr/>
        </p:nvSpPr>
        <p:spPr>
          <a:xfrm flipV="1">
            <a:off x="1266977" y="5560667"/>
            <a:ext cx="17167074" cy="50096"/>
          </a:xfrm>
          <a:custGeom>
            <a:avLst/>
            <a:gdLst/>
            <a:ahLst/>
            <a:cxnLst/>
            <a:rect l="l" t="t" r="r" b="b"/>
            <a:pathLst>
              <a:path w="16021050">
                <a:moveTo>
                  <a:pt x="0" y="0"/>
                </a:moveTo>
                <a:lnTo>
                  <a:pt x="16020454" y="0"/>
                </a:lnTo>
              </a:path>
            </a:pathLst>
          </a:custGeom>
          <a:ln w="10470">
            <a:solidFill>
              <a:srgbClr val="FFFFFF"/>
            </a:solidFill>
          </a:ln>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3879850" y="2979753"/>
            <a:ext cx="12420599" cy="1508105"/>
          </a:xfrm>
        </p:spPr>
        <p:txBody>
          <a:bodyPr/>
          <a:lstStyle/>
          <a:p>
            <a:r>
              <a:rPr kumimoji="1" lang="en-US" altLang="zh-CN" dirty="0" err="1"/>
              <a:t>FaceBook</a:t>
            </a:r>
            <a:r>
              <a:rPr kumimoji="1" lang="zh-CN" altLang="en-US" dirty="0"/>
              <a:t>的</a:t>
            </a:r>
            <a:r>
              <a:rPr lang="zh-CN" altLang="en-US" dirty="0"/>
              <a:t>盈利模式</a:t>
            </a:r>
            <a:endParaRPr kumimoji="1" lang="zh-CN" altLang="en-US" dirty="0"/>
          </a:p>
        </p:txBody>
      </p:sp>
      <p:sp>
        <p:nvSpPr>
          <p:cNvPr id="6" name="副标题 5"/>
          <p:cNvSpPr>
            <a:spLocks noGrp="1"/>
          </p:cNvSpPr>
          <p:nvPr>
            <p:ph type="subTitle" idx="4"/>
          </p:nvPr>
        </p:nvSpPr>
        <p:spPr/>
        <p:txBody>
          <a:bodyPr/>
          <a:lstStyle/>
          <a:p>
            <a:endParaRPr kumimoji="1" lang="zh-CN" altLang="en-US"/>
          </a:p>
        </p:txBody>
      </p:sp>
    </p:spTree>
    <p:extLst>
      <p:ext uri="{BB962C8B-B14F-4D97-AF65-F5344CB8AC3E}">
        <p14:creationId xmlns:p14="http://schemas.microsoft.com/office/powerpoint/2010/main" val="3112820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altLang="zh-CN" b="0" dirty="0"/>
              <a:t>Facebook2017</a:t>
            </a:r>
            <a:r>
              <a:rPr lang="zh-CN" altLang="en-US" b="0" dirty="0"/>
              <a:t>年第四季度和全年业绩</a:t>
            </a:r>
            <a:endParaRPr lang="zh-CN" altLang="en-US" dirty="0"/>
          </a:p>
        </p:txBody>
      </p:sp>
      <p:pic>
        <p:nvPicPr>
          <p:cNvPr id="4" name="图片 3">
            <a:extLst>
              <a:ext uri="{FF2B5EF4-FFF2-40B4-BE49-F238E27FC236}">
                <a16:creationId xmlns:a16="http://schemas.microsoft.com/office/drawing/2014/main" id="{C0C0772F-DBE7-FC40-8291-F5B62552660D}"/>
              </a:ext>
            </a:extLst>
          </p:cNvPr>
          <p:cNvPicPr>
            <a:picLocks noChangeAspect="1"/>
          </p:cNvPicPr>
          <p:nvPr/>
        </p:nvPicPr>
        <p:blipFill>
          <a:blip r:embed="rId3"/>
          <a:stretch>
            <a:fillRect/>
          </a:stretch>
        </p:blipFill>
        <p:spPr>
          <a:xfrm>
            <a:off x="446725" y="2530475"/>
            <a:ext cx="18652170" cy="7246620"/>
          </a:xfrm>
          <a:prstGeom prst="rect">
            <a:avLst/>
          </a:prstGeom>
        </p:spPr>
      </p:pic>
    </p:spTree>
    <p:extLst>
      <p:ext uri="{BB962C8B-B14F-4D97-AF65-F5344CB8AC3E}">
        <p14:creationId xmlns:p14="http://schemas.microsoft.com/office/powerpoint/2010/main" val="3948378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p>
        </p:txBody>
      </p:sp>
      <p:pic>
        <p:nvPicPr>
          <p:cNvPr id="3" name="图片 2">
            <a:extLst>
              <a:ext uri="{FF2B5EF4-FFF2-40B4-BE49-F238E27FC236}">
                <a16:creationId xmlns:a16="http://schemas.microsoft.com/office/drawing/2014/main" id="{95386C34-FBD0-6449-9D3B-5FAE64BD1A8D}"/>
              </a:ext>
            </a:extLst>
          </p:cNvPr>
          <p:cNvPicPr>
            <a:picLocks noChangeAspect="1"/>
          </p:cNvPicPr>
          <p:nvPr/>
        </p:nvPicPr>
        <p:blipFill>
          <a:blip r:embed="rId3"/>
          <a:stretch>
            <a:fillRect/>
          </a:stretch>
        </p:blipFill>
        <p:spPr>
          <a:xfrm>
            <a:off x="1005204" y="2472539"/>
            <a:ext cx="18093689" cy="8019393"/>
          </a:xfrm>
          <a:prstGeom prst="rect">
            <a:avLst/>
          </a:prstGeom>
        </p:spPr>
      </p:pic>
    </p:spTree>
    <p:extLst>
      <p:ext uri="{BB962C8B-B14F-4D97-AF65-F5344CB8AC3E}">
        <p14:creationId xmlns:p14="http://schemas.microsoft.com/office/powerpoint/2010/main" val="3948377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746250" y="2979753"/>
            <a:ext cx="16687800" cy="1508105"/>
          </a:xfrm>
        </p:spPr>
        <p:txBody>
          <a:bodyPr/>
          <a:lstStyle/>
          <a:p>
            <a:r>
              <a:rPr kumimoji="1" lang="en-US" altLang="zh-CN" dirty="0" err="1"/>
              <a:t>FaceBook</a:t>
            </a:r>
            <a:r>
              <a:rPr kumimoji="1" lang="zh-CN" altLang="en-US" dirty="0"/>
              <a:t>的架构</a:t>
            </a:r>
          </a:p>
        </p:txBody>
      </p:sp>
      <p:sp>
        <p:nvSpPr>
          <p:cNvPr id="6" name="副标题 5"/>
          <p:cNvSpPr>
            <a:spLocks noGrp="1"/>
          </p:cNvSpPr>
          <p:nvPr>
            <p:ph type="subTitle" idx="4"/>
          </p:nvPr>
        </p:nvSpPr>
        <p:spPr>
          <a:xfrm>
            <a:off x="2892514" y="5534030"/>
            <a:ext cx="14319071" cy="823302"/>
          </a:xfrm>
        </p:spPr>
        <p:txBody>
          <a:bodyPr/>
          <a:lstStyle/>
          <a:p>
            <a:pPr algn="ctr"/>
            <a:endParaRPr kumimoji="1" lang="zh-CN" alt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746250" y="2979753"/>
            <a:ext cx="16687800" cy="1508105"/>
          </a:xfrm>
        </p:spPr>
        <p:txBody>
          <a:bodyPr/>
          <a:lstStyle/>
          <a:p>
            <a:r>
              <a:rPr kumimoji="1" lang="en-US" altLang="zh-CN" dirty="0" err="1"/>
              <a:t>FaceBook</a:t>
            </a:r>
            <a:r>
              <a:rPr kumimoji="1" lang="zh-CN" altLang="en-US" dirty="0"/>
              <a:t>的工具</a:t>
            </a:r>
          </a:p>
        </p:txBody>
      </p:sp>
      <p:sp>
        <p:nvSpPr>
          <p:cNvPr id="6" name="副标题 5"/>
          <p:cNvSpPr>
            <a:spLocks noGrp="1"/>
          </p:cNvSpPr>
          <p:nvPr>
            <p:ph type="subTitle" idx="4"/>
          </p:nvPr>
        </p:nvSpPr>
        <p:spPr>
          <a:xfrm>
            <a:off x="2892514" y="5534030"/>
            <a:ext cx="14319071" cy="823302"/>
          </a:xfrm>
        </p:spPr>
        <p:txBody>
          <a:bodyPr/>
          <a:lstStyle/>
          <a:p>
            <a:pPr algn="ctr"/>
            <a:endParaRPr kumimoji="1" lang="zh-CN" altLang="en-US" dirty="0"/>
          </a:p>
        </p:txBody>
      </p:sp>
    </p:spTree>
    <p:extLst>
      <p:ext uri="{BB962C8B-B14F-4D97-AF65-F5344CB8AC3E}">
        <p14:creationId xmlns:p14="http://schemas.microsoft.com/office/powerpoint/2010/main" val="39360481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b="0" dirty="0"/>
              <a:t>Continuous Delivery Landscape</a:t>
            </a:r>
            <a:endParaRPr lang="zh-CN" altLang="en-US" dirty="0"/>
          </a:p>
        </p:txBody>
      </p:sp>
      <p:pic>
        <p:nvPicPr>
          <p:cNvPr id="3" name="图片 2">
            <a:extLst>
              <a:ext uri="{FF2B5EF4-FFF2-40B4-BE49-F238E27FC236}">
                <a16:creationId xmlns:a16="http://schemas.microsoft.com/office/drawing/2014/main" id="{94BD2DD0-CF47-8E45-BA56-DD79CF9BE8ED}"/>
              </a:ext>
            </a:extLst>
          </p:cNvPr>
          <p:cNvPicPr>
            <a:picLocks noChangeAspect="1"/>
          </p:cNvPicPr>
          <p:nvPr/>
        </p:nvPicPr>
        <p:blipFill>
          <a:blip r:embed="rId3"/>
          <a:stretch>
            <a:fillRect/>
          </a:stretch>
        </p:blipFill>
        <p:spPr>
          <a:xfrm>
            <a:off x="1005205" y="2183719"/>
            <a:ext cx="18093690" cy="9141505"/>
          </a:xfrm>
          <a:prstGeom prst="rect">
            <a:avLst/>
          </a:prstGeom>
        </p:spPr>
      </p:pic>
    </p:spTree>
    <p:extLst>
      <p:ext uri="{BB962C8B-B14F-4D97-AF65-F5344CB8AC3E}">
        <p14:creationId xmlns:p14="http://schemas.microsoft.com/office/powerpoint/2010/main" val="1164935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zh-CN" altLang="en-US" dirty="0"/>
              <a:t>应用和数据</a:t>
            </a:r>
          </a:p>
        </p:txBody>
      </p:sp>
      <p:pic>
        <p:nvPicPr>
          <p:cNvPr id="14" name="图片 13">
            <a:extLst>
              <a:ext uri="{FF2B5EF4-FFF2-40B4-BE49-F238E27FC236}">
                <a16:creationId xmlns:a16="http://schemas.microsoft.com/office/drawing/2014/main" id="{99A3AAD5-A5F3-A246-B31F-52FCA215A0FD}"/>
              </a:ext>
            </a:extLst>
          </p:cNvPr>
          <p:cNvPicPr>
            <a:picLocks noChangeAspect="1"/>
          </p:cNvPicPr>
          <p:nvPr/>
        </p:nvPicPr>
        <p:blipFill>
          <a:blip r:embed="rId3"/>
          <a:stretch>
            <a:fillRect/>
          </a:stretch>
        </p:blipFill>
        <p:spPr>
          <a:xfrm>
            <a:off x="1441450" y="2183130"/>
            <a:ext cx="17221200" cy="9281268"/>
          </a:xfrm>
          <a:prstGeom prst="rect">
            <a:avLst/>
          </a:prstGeom>
        </p:spPr>
      </p:pic>
    </p:spTree>
    <p:extLst>
      <p:ext uri="{BB962C8B-B14F-4D97-AF65-F5344CB8AC3E}">
        <p14:creationId xmlns:p14="http://schemas.microsoft.com/office/powerpoint/2010/main" val="16446042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2354491"/>
          </a:xfrm>
        </p:spPr>
        <p:txBody>
          <a:bodyPr/>
          <a:lstStyle/>
          <a:p>
            <a:r>
              <a:rPr lang="en" altLang="zh-CN" dirty="0"/>
              <a:t>DevOps</a:t>
            </a:r>
            <a:br>
              <a:rPr lang="en" altLang="zh-CN" dirty="0"/>
            </a:br>
            <a:endParaRPr lang="zh-CN" altLang="en-US" dirty="0"/>
          </a:p>
        </p:txBody>
      </p:sp>
      <p:pic>
        <p:nvPicPr>
          <p:cNvPr id="3" name="图片 2">
            <a:extLst>
              <a:ext uri="{FF2B5EF4-FFF2-40B4-BE49-F238E27FC236}">
                <a16:creationId xmlns:a16="http://schemas.microsoft.com/office/drawing/2014/main" id="{C2C7225F-5481-7D42-AFC7-E13A472B6554}"/>
              </a:ext>
            </a:extLst>
          </p:cNvPr>
          <p:cNvPicPr>
            <a:picLocks noChangeAspect="1"/>
          </p:cNvPicPr>
          <p:nvPr/>
        </p:nvPicPr>
        <p:blipFill>
          <a:blip r:embed="rId3"/>
          <a:stretch>
            <a:fillRect/>
          </a:stretch>
        </p:blipFill>
        <p:spPr>
          <a:xfrm>
            <a:off x="1670050" y="3087281"/>
            <a:ext cx="15936523" cy="7367994"/>
          </a:xfrm>
          <a:prstGeom prst="rect">
            <a:avLst/>
          </a:prstGeom>
        </p:spPr>
      </p:pic>
    </p:spTree>
    <p:extLst>
      <p:ext uri="{BB962C8B-B14F-4D97-AF65-F5344CB8AC3E}">
        <p14:creationId xmlns:p14="http://schemas.microsoft.com/office/powerpoint/2010/main" val="7084379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2354491"/>
          </a:xfrm>
        </p:spPr>
        <p:txBody>
          <a:bodyPr/>
          <a:lstStyle/>
          <a:p>
            <a:r>
              <a:rPr lang="zh-CN" altLang="en-US" dirty="0"/>
              <a:t>实用工具</a:t>
            </a:r>
            <a:br>
              <a:rPr lang="en" altLang="zh-CN" dirty="0"/>
            </a:br>
            <a:endParaRPr lang="zh-CN" altLang="en-US" dirty="0"/>
          </a:p>
        </p:txBody>
      </p:sp>
      <p:pic>
        <p:nvPicPr>
          <p:cNvPr id="4" name="图片 3">
            <a:extLst>
              <a:ext uri="{FF2B5EF4-FFF2-40B4-BE49-F238E27FC236}">
                <a16:creationId xmlns:a16="http://schemas.microsoft.com/office/drawing/2014/main" id="{C9E643FE-6DBA-FE4B-BD66-25F58CB02781}"/>
              </a:ext>
            </a:extLst>
          </p:cNvPr>
          <p:cNvPicPr>
            <a:picLocks noChangeAspect="1"/>
          </p:cNvPicPr>
          <p:nvPr/>
        </p:nvPicPr>
        <p:blipFill>
          <a:blip r:embed="rId3"/>
          <a:stretch>
            <a:fillRect/>
          </a:stretch>
        </p:blipFill>
        <p:spPr>
          <a:xfrm>
            <a:off x="1441450" y="2392214"/>
            <a:ext cx="16002000" cy="9054931"/>
          </a:xfrm>
          <a:prstGeom prst="rect">
            <a:avLst/>
          </a:prstGeom>
        </p:spPr>
      </p:pic>
    </p:spTree>
    <p:extLst>
      <p:ext uri="{BB962C8B-B14F-4D97-AF65-F5344CB8AC3E}">
        <p14:creationId xmlns:p14="http://schemas.microsoft.com/office/powerpoint/2010/main" val="13332948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2354491"/>
          </a:xfrm>
        </p:spPr>
        <p:txBody>
          <a:bodyPr/>
          <a:lstStyle/>
          <a:p>
            <a:r>
              <a:rPr lang="zh-CN" altLang="en-US" dirty="0"/>
              <a:t>商业工具</a:t>
            </a:r>
            <a:br>
              <a:rPr lang="en" altLang="zh-CN" dirty="0"/>
            </a:br>
            <a:endParaRPr lang="zh-CN" altLang="en-US" dirty="0"/>
          </a:p>
        </p:txBody>
      </p:sp>
      <p:pic>
        <p:nvPicPr>
          <p:cNvPr id="4" name="图片 3">
            <a:extLst>
              <a:ext uri="{FF2B5EF4-FFF2-40B4-BE49-F238E27FC236}">
                <a16:creationId xmlns:a16="http://schemas.microsoft.com/office/drawing/2014/main" id="{5ECB6C37-5E38-D24F-92AC-2ED2F72B7950}"/>
              </a:ext>
            </a:extLst>
          </p:cNvPr>
          <p:cNvPicPr>
            <a:picLocks noChangeAspect="1"/>
          </p:cNvPicPr>
          <p:nvPr/>
        </p:nvPicPr>
        <p:blipFill>
          <a:blip r:embed="rId3"/>
          <a:stretch>
            <a:fillRect/>
          </a:stretch>
        </p:blipFill>
        <p:spPr>
          <a:xfrm>
            <a:off x="1593850" y="3360965"/>
            <a:ext cx="15316200" cy="3944209"/>
          </a:xfrm>
          <a:prstGeom prst="rect">
            <a:avLst/>
          </a:prstGeom>
        </p:spPr>
      </p:pic>
    </p:spTree>
    <p:extLst>
      <p:ext uri="{BB962C8B-B14F-4D97-AF65-F5344CB8AC3E}">
        <p14:creationId xmlns:p14="http://schemas.microsoft.com/office/powerpoint/2010/main" val="504567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案例研究者（以姓氏拼音排序）</a:t>
            </a:r>
          </a:p>
        </p:txBody>
      </p:sp>
      <p:sp>
        <p:nvSpPr>
          <p:cNvPr id="3" name="文本占位符 2"/>
          <p:cNvSpPr>
            <a:spLocks noGrp="1"/>
          </p:cNvSpPr>
          <p:nvPr>
            <p:ph type="body" idx="1"/>
          </p:nvPr>
        </p:nvSpPr>
        <p:spPr>
          <a:xfrm>
            <a:off x="1005204" y="2759075"/>
            <a:ext cx="18093691" cy="9140964"/>
          </a:xfrm>
        </p:spPr>
        <p:txBody>
          <a:bodyPr/>
          <a:lstStyle/>
          <a:p>
            <a:pPr marL="685800" indent="-685800">
              <a:buFont typeface="Arial" panose="020B0604020202090204" pitchFamily="34" charset="0"/>
              <a:buChar char="•"/>
            </a:pPr>
            <a:r>
              <a:rPr kumimoji="1" lang="zh-CN" altLang="en-US" dirty="0"/>
              <a:t>高金梅（</a:t>
            </a:r>
            <a:r>
              <a:rPr kumimoji="1" lang="en-US" altLang="zh-CN" dirty="0"/>
              <a:t>G</a:t>
            </a:r>
            <a:r>
              <a:rPr kumimoji="1" lang="zh-CN" altLang="en-US" dirty="0"/>
              <a:t>）  </a:t>
            </a:r>
            <a:endParaRPr kumimoji="1" lang="en-US" altLang="zh-CN" dirty="0"/>
          </a:p>
          <a:p>
            <a:pPr marL="685800" indent="-685800">
              <a:buFont typeface="Arial" panose="020B0604020202090204" pitchFamily="34" charset="0"/>
              <a:buChar char="•"/>
            </a:pPr>
            <a:r>
              <a:rPr kumimoji="1" lang="zh-CN" altLang="en-US" dirty="0"/>
              <a:t>江晓峰（</a:t>
            </a:r>
            <a:r>
              <a:rPr kumimoji="1" lang="en-US" altLang="zh-CN" dirty="0"/>
              <a:t>J</a:t>
            </a:r>
            <a:r>
              <a:rPr kumimoji="1" lang="zh-CN" altLang="en-US" dirty="0"/>
              <a:t>）</a:t>
            </a:r>
            <a:endParaRPr kumimoji="1" lang="en-US" altLang="zh-CN" dirty="0"/>
          </a:p>
          <a:p>
            <a:pPr marL="685800" indent="-685800">
              <a:buFont typeface="Arial" panose="020B0604020202090204" pitchFamily="34" charset="0"/>
              <a:buChar char="•"/>
            </a:pPr>
            <a:r>
              <a:rPr kumimoji="1" lang="zh-CN" altLang="en-US" dirty="0"/>
              <a:t>李俊超（</a:t>
            </a:r>
            <a:r>
              <a:rPr kumimoji="1" lang="en-US" altLang="zh-CN" dirty="0"/>
              <a:t>L</a:t>
            </a:r>
            <a:r>
              <a:rPr kumimoji="1" lang="zh-CN" altLang="en-US" dirty="0"/>
              <a:t>）</a:t>
            </a:r>
            <a:endParaRPr kumimoji="1" lang="en-US" altLang="zh-CN" dirty="0"/>
          </a:p>
          <a:p>
            <a:pPr marL="685800" indent="-685800">
              <a:buFont typeface="Arial" panose="020B0604020202090204" pitchFamily="34" charset="0"/>
              <a:buChar char="•"/>
            </a:pPr>
            <a:r>
              <a:rPr kumimoji="1" lang="zh-CN" altLang="en-US" dirty="0"/>
              <a:t>谈佳婧（</a:t>
            </a:r>
            <a:r>
              <a:rPr kumimoji="1" lang="en-US" altLang="zh-CN" dirty="0"/>
              <a:t>T</a:t>
            </a:r>
            <a:r>
              <a:rPr kumimoji="1" lang="zh-CN" altLang="en-US" dirty="0"/>
              <a:t>）</a:t>
            </a:r>
            <a:endParaRPr kumimoji="1" lang="en-US" altLang="zh-CN" dirty="0"/>
          </a:p>
          <a:p>
            <a:pPr marL="685800" indent="-685800">
              <a:buFont typeface="Arial" panose="020B0604020202090204" pitchFamily="34" charset="0"/>
              <a:buChar char="•"/>
            </a:pPr>
            <a:r>
              <a:rPr kumimoji="1" lang="zh-CN" altLang="en-US" dirty="0"/>
              <a:t>潘玉武（</a:t>
            </a:r>
            <a:r>
              <a:rPr kumimoji="1" lang="en-US" altLang="zh-CN" dirty="0"/>
              <a:t>P</a:t>
            </a:r>
            <a:r>
              <a:rPr kumimoji="1" lang="zh-CN" altLang="en-US" dirty="0"/>
              <a:t>）</a:t>
            </a:r>
            <a:endParaRPr kumimoji="1" lang="en-US" altLang="zh-CN" dirty="0"/>
          </a:p>
          <a:p>
            <a:pPr marL="685800" indent="-685800">
              <a:buFont typeface="Arial" panose="020B0604020202090204" pitchFamily="34" charset="0"/>
              <a:buChar char="•"/>
            </a:pPr>
            <a:r>
              <a:rPr kumimoji="1" lang="zh-CN" altLang="en-US" dirty="0"/>
              <a:t>习云峰（</a:t>
            </a:r>
            <a:r>
              <a:rPr kumimoji="1" lang="en-US" altLang="zh-CN" dirty="0"/>
              <a:t>X</a:t>
            </a:r>
            <a:r>
              <a:rPr kumimoji="1" lang="zh-CN" altLang="en-US" dirty="0"/>
              <a:t>）</a:t>
            </a:r>
            <a:endParaRPr kumimoji="1" lang="en-US" altLang="zh-CN" dirty="0"/>
          </a:p>
          <a:p>
            <a:pPr marL="685800" indent="-685800">
              <a:buFont typeface="Arial" panose="020B0604020202090204" pitchFamily="34" charset="0"/>
              <a:buChar char="•"/>
            </a:pPr>
            <a:r>
              <a:rPr kumimoji="1" lang="zh-CN" altLang="en-US" dirty="0">
                <a:solidFill>
                  <a:srgbClr val="FFFF00"/>
                </a:solidFill>
              </a:rPr>
              <a:t>张楠 （</a:t>
            </a:r>
            <a:r>
              <a:rPr kumimoji="1" lang="en-US" altLang="zh-CN" dirty="0">
                <a:solidFill>
                  <a:srgbClr val="FFFF00"/>
                </a:solidFill>
              </a:rPr>
              <a:t>Z</a:t>
            </a:r>
            <a:r>
              <a:rPr kumimoji="1" lang="zh-CN" altLang="en-US" dirty="0">
                <a:solidFill>
                  <a:srgbClr val="FFFF00"/>
                </a:solidFill>
              </a:rPr>
              <a:t>）</a:t>
            </a:r>
            <a:r>
              <a:rPr kumimoji="1" lang="en-US" altLang="zh-CN" dirty="0">
                <a:solidFill>
                  <a:srgbClr val="FFFF00"/>
                </a:solidFill>
              </a:rPr>
              <a:t>Topic</a:t>
            </a:r>
            <a:r>
              <a:rPr kumimoji="1" lang="zh-CN" altLang="en-US" dirty="0">
                <a:solidFill>
                  <a:srgbClr val="FFFF00"/>
                </a:solidFill>
              </a:rPr>
              <a:t> </a:t>
            </a:r>
            <a:r>
              <a:rPr kumimoji="1" lang="en-US" altLang="zh-CN" dirty="0">
                <a:solidFill>
                  <a:srgbClr val="FFFF00"/>
                </a:solidFill>
              </a:rPr>
              <a:t>Leader</a:t>
            </a:r>
          </a:p>
          <a:p>
            <a:pPr marL="685800" indent="-685800">
              <a:buFont typeface="Arial" panose="020B0604020202090204" pitchFamily="34" charset="0"/>
              <a:buChar char="•"/>
            </a:pPr>
            <a:r>
              <a:rPr kumimoji="1" lang="zh-CN" altLang="en-US" dirty="0"/>
              <a:t>许周平 （</a:t>
            </a:r>
            <a:r>
              <a:rPr kumimoji="1" lang="en-US" altLang="zh-CN" dirty="0"/>
              <a:t>X</a:t>
            </a:r>
            <a:r>
              <a:rPr kumimoji="1" lang="zh-CN" altLang="en-US" dirty="0"/>
              <a:t>）教练</a:t>
            </a:r>
            <a:endParaRPr kumimoji="1" lang="en-US" altLang="zh-CN" dirty="0"/>
          </a:p>
          <a:p>
            <a:pPr marL="685800" indent="-685800">
              <a:buFont typeface="Arial" panose="020B0604020202090204" pitchFamily="34" charset="0"/>
              <a:buChar char="•"/>
            </a:pPr>
            <a:r>
              <a:rPr kumimoji="1" lang="zh-CN" altLang="en-US" dirty="0"/>
              <a:t>姚冬 （</a:t>
            </a:r>
            <a:r>
              <a:rPr kumimoji="1" lang="en-US" altLang="zh-CN" dirty="0"/>
              <a:t>Y</a:t>
            </a:r>
            <a:r>
              <a:rPr kumimoji="1" lang="zh-CN" altLang="en-US" dirty="0"/>
              <a:t>）教练</a:t>
            </a:r>
            <a:endParaRPr kumimoji="1" lang="en-US" altLang="zh-CN" dirty="0"/>
          </a:p>
          <a:p>
            <a:pPr marL="685800" indent="-685800">
              <a:buFont typeface="Arial" panose="020B0604020202090204" pitchFamily="34" charset="0"/>
              <a:buChar char="•"/>
            </a:pPr>
            <a:r>
              <a:rPr kumimoji="1" lang="en-US" altLang="zh-CN" dirty="0"/>
              <a:t>DevOps</a:t>
            </a:r>
            <a:r>
              <a:rPr kumimoji="1" lang="zh-CN" altLang="en-US" dirty="0"/>
              <a:t>案例研究组委会</a:t>
            </a:r>
            <a:endParaRPr kumimoji="1" lang="en-US" altLang="zh-CN" dirty="0"/>
          </a:p>
          <a:p>
            <a:endParaRPr kumimoji="1"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746250" y="2979753"/>
            <a:ext cx="16687800" cy="3016210"/>
          </a:xfrm>
        </p:spPr>
        <p:txBody>
          <a:bodyPr/>
          <a:lstStyle/>
          <a:p>
            <a:r>
              <a:rPr kumimoji="1" lang="en-US" altLang="zh-CN" dirty="0" err="1"/>
              <a:t>FaceBook</a:t>
            </a:r>
            <a:r>
              <a:rPr kumimoji="1" lang="zh-CN" altLang="en-US" dirty="0"/>
              <a:t>的</a:t>
            </a:r>
            <a:r>
              <a:rPr kumimoji="1" lang="en-US" altLang="zh-CN" dirty="0"/>
              <a:t>DevOps</a:t>
            </a:r>
            <a:r>
              <a:rPr kumimoji="1" lang="zh-CN" altLang="en-US" dirty="0"/>
              <a:t>之旅</a:t>
            </a:r>
          </a:p>
        </p:txBody>
      </p:sp>
      <p:sp>
        <p:nvSpPr>
          <p:cNvPr id="6" name="副标题 5"/>
          <p:cNvSpPr>
            <a:spLocks noGrp="1"/>
          </p:cNvSpPr>
          <p:nvPr>
            <p:ph type="subTitle" idx="4"/>
          </p:nvPr>
        </p:nvSpPr>
        <p:spPr/>
        <p:txBody>
          <a:bodyPr/>
          <a:lstStyle/>
          <a:p>
            <a:endParaRPr kumimoji="1" lang="zh-CN" altLang="en-US"/>
          </a:p>
        </p:txBody>
      </p:sp>
    </p:spTree>
    <p:extLst>
      <p:ext uri="{BB962C8B-B14F-4D97-AF65-F5344CB8AC3E}">
        <p14:creationId xmlns:p14="http://schemas.microsoft.com/office/powerpoint/2010/main" val="13035414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dirty="0"/>
              <a:t>Facebook Development </a:t>
            </a:r>
            <a:endParaRPr lang="zh-CN" altLang="en-US" dirty="0"/>
          </a:p>
        </p:txBody>
      </p:sp>
      <p:sp>
        <p:nvSpPr>
          <p:cNvPr id="4" name="矩形 3">
            <a:extLst>
              <a:ext uri="{FF2B5EF4-FFF2-40B4-BE49-F238E27FC236}">
                <a16:creationId xmlns:a16="http://schemas.microsoft.com/office/drawing/2014/main" id="{072514AA-F26D-B240-96A3-BB4525118679}"/>
              </a:ext>
            </a:extLst>
          </p:cNvPr>
          <p:cNvSpPr/>
          <p:nvPr/>
        </p:nvSpPr>
        <p:spPr>
          <a:xfrm>
            <a:off x="1136650" y="2606675"/>
            <a:ext cx="17526000" cy="7571303"/>
          </a:xfrm>
          <a:prstGeom prst="rect">
            <a:avLst/>
          </a:prstGeom>
        </p:spPr>
        <p:txBody>
          <a:bodyPr wrap="square">
            <a:spAutoFit/>
          </a:bodyPr>
          <a:lstStyle/>
          <a:p>
            <a:r>
              <a:rPr lang="en" altLang="zh-CN" sz="5400" dirty="0">
                <a:solidFill>
                  <a:schemeClr val="bg1"/>
                </a:solidFill>
                <a:latin typeface="Microsoft YaHei" panose="020B0503020204020204" pitchFamily="34" charset="-122"/>
                <a:ea typeface="Microsoft YaHei" panose="020B0503020204020204" pitchFamily="34" charset="-122"/>
              </a:rPr>
              <a:t>• There is no detailed plan to achieve a final, well-specified product.</a:t>
            </a:r>
            <a:br>
              <a:rPr lang="en" altLang="zh-CN" sz="5400" dirty="0">
                <a:solidFill>
                  <a:schemeClr val="bg1"/>
                </a:solidFill>
                <a:latin typeface="Microsoft YaHei" panose="020B0503020204020204" pitchFamily="34" charset="-122"/>
                <a:ea typeface="Microsoft YaHei" panose="020B0503020204020204" pitchFamily="34" charset="-122"/>
              </a:rPr>
            </a:br>
            <a:r>
              <a:rPr lang="en" altLang="zh-CN" sz="5400" dirty="0">
                <a:solidFill>
                  <a:schemeClr val="bg1"/>
                </a:solidFill>
                <a:latin typeface="Microsoft YaHei" panose="020B0503020204020204" pitchFamily="34" charset="-122"/>
                <a:ea typeface="Microsoft YaHei" panose="020B0503020204020204" pitchFamily="34" charset="-122"/>
              </a:rPr>
              <a:t>• Engineers work directly on a common codebase with no branches and merging. • There is no separate QA team responsible for testing.</a:t>
            </a:r>
            <a:br>
              <a:rPr lang="en" altLang="zh-CN" sz="5400" dirty="0">
                <a:solidFill>
                  <a:schemeClr val="bg1"/>
                </a:solidFill>
                <a:latin typeface="Microsoft YaHei" panose="020B0503020204020204" pitchFamily="34" charset="-122"/>
                <a:ea typeface="Microsoft YaHei" panose="020B0503020204020204" pitchFamily="34" charset="-122"/>
              </a:rPr>
            </a:br>
            <a:r>
              <a:rPr lang="en" altLang="zh-CN" sz="5400" dirty="0">
                <a:solidFill>
                  <a:schemeClr val="bg1"/>
                </a:solidFill>
                <a:latin typeface="Microsoft YaHei" panose="020B0503020204020204" pitchFamily="34" charset="-122"/>
                <a:ea typeface="Microsoft YaHei" panose="020B0503020204020204" pitchFamily="34" charset="-122"/>
              </a:rPr>
              <a:t>• New code is released at a high rate, currently twice every working day.</a:t>
            </a:r>
            <a:br>
              <a:rPr lang="en" altLang="zh-CN" sz="5400" dirty="0">
                <a:solidFill>
                  <a:schemeClr val="bg1"/>
                </a:solidFill>
                <a:latin typeface="Microsoft YaHei" panose="020B0503020204020204" pitchFamily="34" charset="-122"/>
                <a:ea typeface="Microsoft YaHei" panose="020B0503020204020204" pitchFamily="34" charset="-122"/>
              </a:rPr>
            </a:br>
            <a:r>
              <a:rPr lang="en" altLang="zh-CN" sz="5400" dirty="0">
                <a:solidFill>
                  <a:schemeClr val="bg1"/>
                </a:solidFill>
                <a:latin typeface="Microsoft YaHei" panose="020B0503020204020204" pitchFamily="34" charset="-122"/>
                <a:ea typeface="Microsoft YaHei" panose="020B0503020204020204" pitchFamily="34" charset="-122"/>
              </a:rPr>
              <a:t>• Engineers self-select what to work on.</a:t>
            </a:r>
            <a:br>
              <a:rPr lang="en" altLang="zh-CN" sz="5400" dirty="0">
                <a:solidFill>
                  <a:schemeClr val="bg1"/>
                </a:solidFill>
                <a:latin typeface="Microsoft YaHei" panose="020B0503020204020204" pitchFamily="34" charset="-122"/>
                <a:ea typeface="Microsoft YaHei" panose="020B0503020204020204" pitchFamily="34" charset="-122"/>
              </a:rPr>
            </a:br>
            <a:r>
              <a:rPr lang="en" altLang="zh-CN" sz="5400" dirty="0">
                <a:solidFill>
                  <a:schemeClr val="bg1"/>
                </a:solidFill>
                <a:latin typeface="Microsoft YaHei" panose="020B0503020204020204" pitchFamily="34" charset="-122"/>
                <a:ea typeface="Microsoft YaHei" panose="020B0503020204020204" pitchFamily="34" charset="-122"/>
              </a:rPr>
              <a:t>• There is no assignment of blame for failures. </a:t>
            </a:r>
          </a:p>
        </p:txBody>
      </p:sp>
    </p:spTree>
    <p:extLst>
      <p:ext uri="{BB962C8B-B14F-4D97-AF65-F5344CB8AC3E}">
        <p14:creationId xmlns:p14="http://schemas.microsoft.com/office/powerpoint/2010/main" val="13712406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dirty="0"/>
              <a:t>Facebook Deployment  </a:t>
            </a:r>
            <a:endParaRPr lang="zh-CN" altLang="en-US" dirty="0"/>
          </a:p>
        </p:txBody>
      </p:sp>
      <p:pic>
        <p:nvPicPr>
          <p:cNvPr id="3" name="图片 2">
            <a:extLst>
              <a:ext uri="{FF2B5EF4-FFF2-40B4-BE49-F238E27FC236}">
                <a16:creationId xmlns:a16="http://schemas.microsoft.com/office/drawing/2014/main" id="{546DEE9C-C472-2E4F-8D2D-9D4765F51E36}"/>
              </a:ext>
            </a:extLst>
          </p:cNvPr>
          <p:cNvPicPr>
            <a:picLocks noChangeAspect="1"/>
          </p:cNvPicPr>
          <p:nvPr/>
        </p:nvPicPr>
        <p:blipFill>
          <a:blip r:embed="rId3"/>
          <a:stretch>
            <a:fillRect/>
          </a:stretch>
        </p:blipFill>
        <p:spPr>
          <a:xfrm>
            <a:off x="1005205" y="2530475"/>
            <a:ext cx="18093690" cy="6934200"/>
          </a:xfrm>
          <a:prstGeom prst="rect">
            <a:avLst/>
          </a:prstGeom>
        </p:spPr>
      </p:pic>
    </p:spTree>
    <p:extLst>
      <p:ext uri="{BB962C8B-B14F-4D97-AF65-F5344CB8AC3E}">
        <p14:creationId xmlns:p14="http://schemas.microsoft.com/office/powerpoint/2010/main" val="10735515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en-US" altLang="zh-CN" dirty="0"/>
              <a:t>DevOps</a:t>
            </a:r>
            <a:r>
              <a:rPr lang="zh-CN" altLang="en-US" dirty="0"/>
              <a:t> </a:t>
            </a:r>
            <a:r>
              <a:rPr lang="en-US" altLang="zh-CN" dirty="0"/>
              <a:t>Stages</a:t>
            </a:r>
            <a:endParaRPr lang="zh-CN" altLang="en-US" dirty="0"/>
          </a:p>
        </p:txBody>
      </p:sp>
      <p:pic>
        <p:nvPicPr>
          <p:cNvPr id="5" name="图片 4">
            <a:extLst>
              <a:ext uri="{FF2B5EF4-FFF2-40B4-BE49-F238E27FC236}">
                <a16:creationId xmlns:a16="http://schemas.microsoft.com/office/drawing/2014/main" id="{4326E147-EC28-6E4D-BF83-056817F57090}"/>
              </a:ext>
            </a:extLst>
          </p:cNvPr>
          <p:cNvPicPr>
            <a:picLocks noChangeAspect="1"/>
          </p:cNvPicPr>
          <p:nvPr/>
        </p:nvPicPr>
        <p:blipFill>
          <a:blip r:embed="rId3"/>
          <a:stretch>
            <a:fillRect/>
          </a:stretch>
        </p:blipFill>
        <p:spPr>
          <a:xfrm>
            <a:off x="998855" y="2289447"/>
            <a:ext cx="17505045" cy="8165828"/>
          </a:xfrm>
          <a:prstGeom prst="rect">
            <a:avLst/>
          </a:prstGeom>
        </p:spPr>
      </p:pic>
    </p:spTree>
    <p:extLst>
      <p:ext uri="{BB962C8B-B14F-4D97-AF65-F5344CB8AC3E}">
        <p14:creationId xmlns:p14="http://schemas.microsoft.com/office/powerpoint/2010/main" val="3261513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en" altLang="zh-CN" b="0" dirty="0"/>
              <a:t>Version</a:t>
            </a:r>
            <a:r>
              <a:rPr lang="zh-CN" altLang="en-US" b="0" dirty="0"/>
              <a:t> </a:t>
            </a:r>
            <a:r>
              <a:rPr lang="en-US" altLang="zh-CN" b="0" dirty="0"/>
              <a:t>Control</a:t>
            </a:r>
            <a:endParaRPr lang="zh-CN" altLang="en-US" dirty="0"/>
          </a:p>
        </p:txBody>
      </p:sp>
      <p:sp>
        <p:nvSpPr>
          <p:cNvPr id="4" name="矩形 3">
            <a:extLst>
              <a:ext uri="{FF2B5EF4-FFF2-40B4-BE49-F238E27FC236}">
                <a16:creationId xmlns:a16="http://schemas.microsoft.com/office/drawing/2014/main" id="{072514AA-F26D-B240-96A3-BB4525118679}"/>
              </a:ext>
            </a:extLst>
          </p:cNvPr>
          <p:cNvSpPr/>
          <p:nvPr/>
        </p:nvSpPr>
        <p:spPr>
          <a:xfrm>
            <a:off x="1136650" y="2606675"/>
            <a:ext cx="17526000" cy="2585323"/>
          </a:xfrm>
          <a:prstGeom prst="rect">
            <a:avLst/>
          </a:prstGeom>
        </p:spPr>
        <p:txBody>
          <a:bodyPr wrap="square">
            <a:spAutoFit/>
          </a:bodyPr>
          <a:lstStyle/>
          <a:p>
            <a:r>
              <a:rPr lang="en" altLang="zh-CN" sz="5400" dirty="0">
                <a:solidFill>
                  <a:schemeClr val="bg1"/>
                </a:solidFill>
                <a:latin typeface="Microsoft YaHei" panose="020B0503020204020204" pitchFamily="34" charset="-122"/>
                <a:ea typeface="Microsoft YaHei" panose="020B0503020204020204" pitchFamily="34" charset="-122"/>
              </a:rPr>
              <a:t>Regression tests</a:t>
            </a:r>
          </a:p>
          <a:p>
            <a:r>
              <a:rPr lang="en" altLang="zh-CN" sz="5400" dirty="0">
                <a:solidFill>
                  <a:schemeClr val="bg1"/>
                </a:solidFill>
                <a:latin typeface="Microsoft YaHei" panose="020B0503020204020204" pitchFamily="34" charset="-122"/>
                <a:ea typeface="Microsoft YaHei" panose="020B0503020204020204" pitchFamily="34" charset="-122"/>
              </a:rPr>
              <a:t>Integration tests</a:t>
            </a:r>
          </a:p>
          <a:p>
            <a:r>
              <a:rPr lang="en" altLang="zh-CN" sz="5400" dirty="0">
                <a:solidFill>
                  <a:schemeClr val="bg1"/>
                </a:solidFill>
                <a:latin typeface="Microsoft YaHei" panose="020B0503020204020204" pitchFamily="34" charset="-122"/>
                <a:ea typeface="Microsoft YaHei" panose="020B0503020204020204" pitchFamily="34" charset="-122"/>
              </a:rPr>
              <a:t>UI tests</a:t>
            </a:r>
          </a:p>
        </p:txBody>
      </p:sp>
    </p:spTree>
    <p:extLst>
      <p:ext uri="{BB962C8B-B14F-4D97-AF65-F5344CB8AC3E}">
        <p14:creationId xmlns:p14="http://schemas.microsoft.com/office/powerpoint/2010/main" val="27537457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en" altLang="zh-CN" b="0" dirty="0"/>
              <a:t>Continuous Delivery</a:t>
            </a:r>
            <a:r>
              <a:rPr lang="zh-CN" altLang="en-US" b="0" dirty="0"/>
              <a:t> </a:t>
            </a:r>
            <a:r>
              <a:rPr lang="en" altLang="zh-CN" b="0" dirty="0"/>
              <a:t>pipeline</a:t>
            </a:r>
            <a:endParaRPr lang="zh-CN" altLang="en-US" dirty="0"/>
          </a:p>
        </p:txBody>
      </p:sp>
      <p:sp>
        <p:nvSpPr>
          <p:cNvPr id="4" name="矩形 3">
            <a:extLst>
              <a:ext uri="{FF2B5EF4-FFF2-40B4-BE49-F238E27FC236}">
                <a16:creationId xmlns:a16="http://schemas.microsoft.com/office/drawing/2014/main" id="{072514AA-F26D-B240-96A3-BB4525118679}"/>
              </a:ext>
            </a:extLst>
          </p:cNvPr>
          <p:cNvSpPr/>
          <p:nvPr/>
        </p:nvSpPr>
        <p:spPr>
          <a:xfrm>
            <a:off x="1136650" y="2606675"/>
            <a:ext cx="17526000" cy="9233297"/>
          </a:xfrm>
          <a:prstGeom prst="rect">
            <a:avLst/>
          </a:prstGeom>
        </p:spPr>
        <p:txBody>
          <a:bodyPr wrap="square">
            <a:spAutoFit/>
          </a:bodyPr>
          <a:lstStyle/>
          <a:p>
            <a:r>
              <a:rPr lang="en" altLang="zh-CN" sz="5400" dirty="0">
                <a:solidFill>
                  <a:schemeClr val="bg1"/>
                </a:solidFill>
                <a:latin typeface="Microsoft YaHei" panose="020B0503020204020204" pitchFamily="34" charset="-122"/>
                <a:ea typeface="Microsoft YaHei" panose="020B0503020204020204" pitchFamily="34" charset="-122"/>
              </a:rPr>
              <a:t>Regression tests</a:t>
            </a:r>
          </a:p>
          <a:p>
            <a:r>
              <a:rPr lang="en" altLang="zh-CN" sz="5400" dirty="0">
                <a:solidFill>
                  <a:schemeClr val="bg1"/>
                </a:solidFill>
                <a:latin typeface="Microsoft YaHei" panose="020B0503020204020204" pitchFamily="34" charset="-122"/>
                <a:ea typeface="Microsoft YaHei" panose="020B0503020204020204" pitchFamily="34" charset="-122"/>
              </a:rPr>
              <a:t>Integration tests</a:t>
            </a:r>
          </a:p>
          <a:p>
            <a:r>
              <a:rPr lang="en" altLang="zh-CN" sz="5400" dirty="0">
                <a:solidFill>
                  <a:schemeClr val="bg1"/>
                </a:solidFill>
                <a:latin typeface="Microsoft YaHei" panose="020B0503020204020204" pitchFamily="34" charset="-122"/>
                <a:ea typeface="Microsoft YaHei" panose="020B0503020204020204" pitchFamily="34" charset="-122"/>
              </a:rPr>
              <a:t>UI tests</a:t>
            </a:r>
          </a:p>
          <a:p>
            <a:r>
              <a:rPr lang="en" altLang="zh-CN" sz="5400" dirty="0">
                <a:solidFill>
                  <a:schemeClr val="bg1"/>
                </a:solidFill>
                <a:latin typeface="Microsoft YaHei" panose="020B0503020204020204" pitchFamily="34" charset="-122"/>
                <a:ea typeface="Microsoft YaHei" panose="020B0503020204020204" pitchFamily="34" charset="-122"/>
              </a:rPr>
              <a:t>Performance tests</a:t>
            </a:r>
          </a:p>
          <a:p>
            <a:r>
              <a:rPr lang="en" altLang="zh-CN" sz="5400" dirty="0">
                <a:solidFill>
                  <a:schemeClr val="bg1"/>
                </a:solidFill>
                <a:latin typeface="Microsoft YaHei" panose="020B0503020204020204" pitchFamily="34" charset="-122"/>
                <a:ea typeface="Microsoft YaHei" panose="020B0503020204020204" pitchFamily="34" charset="-122"/>
              </a:rPr>
              <a:t>Latency tests</a:t>
            </a:r>
          </a:p>
          <a:p>
            <a:r>
              <a:rPr lang="en" altLang="zh-CN" sz="5400" dirty="0">
                <a:solidFill>
                  <a:schemeClr val="bg1"/>
                </a:solidFill>
                <a:latin typeface="Microsoft YaHei" panose="020B0503020204020204" pitchFamily="34" charset="-122"/>
                <a:ea typeface="Microsoft YaHei" panose="020B0503020204020204" pitchFamily="34" charset="-122"/>
              </a:rPr>
              <a:t>Scanning for OWASP top 25 vulnerabilities</a:t>
            </a:r>
          </a:p>
          <a:p>
            <a:r>
              <a:rPr lang="en" altLang="zh-CN" sz="5400" dirty="0">
                <a:solidFill>
                  <a:schemeClr val="bg1"/>
                </a:solidFill>
                <a:latin typeface="Microsoft YaHei" panose="020B0503020204020204" pitchFamily="34" charset="-122"/>
                <a:ea typeface="Microsoft YaHei" panose="020B0503020204020204" pitchFamily="34" charset="-122"/>
              </a:rPr>
              <a:t>General security scanning, as for example offered by </a:t>
            </a:r>
            <a:r>
              <a:rPr lang="en" altLang="zh-CN" sz="5400" dirty="0">
                <a:solidFill>
                  <a:schemeClr val="bg1"/>
                </a:solidFill>
                <a:latin typeface="Microsoft YaHei" panose="020B0503020204020204" pitchFamily="34" charset="-122"/>
                <a:ea typeface="Microsoft YaHei" panose="020B0503020204020204" pitchFamily="34" charset="-122"/>
                <a:hlinkClick r:id="rId3">
                  <a:extLst>
                    <a:ext uri="{A12FA001-AC4F-418D-AE19-62706E023703}">
                      <ahyp:hlinkClr xmlns:ahyp="http://schemas.microsoft.com/office/drawing/2018/hyperlinkcolor" val="tx"/>
                    </a:ext>
                  </a:extLst>
                </a:hlinkClick>
              </a:rPr>
              <a:t>BrightPoint Security</a:t>
            </a:r>
            <a:endParaRPr lang="en" altLang="zh-CN" sz="5400" dirty="0">
              <a:solidFill>
                <a:schemeClr val="bg1"/>
              </a:solidFill>
              <a:latin typeface="Microsoft YaHei" panose="020B0503020204020204" pitchFamily="34" charset="-122"/>
              <a:ea typeface="Microsoft YaHei" panose="020B0503020204020204" pitchFamily="34" charset="-122"/>
            </a:endParaRPr>
          </a:p>
          <a:p>
            <a:r>
              <a:rPr lang="en" altLang="zh-CN" sz="5400" dirty="0">
                <a:solidFill>
                  <a:schemeClr val="bg1"/>
                </a:solidFill>
                <a:latin typeface="Microsoft YaHei" panose="020B0503020204020204" pitchFamily="34" charset="-122"/>
                <a:ea typeface="Microsoft YaHei" panose="020B0503020204020204" pitchFamily="34" charset="-122"/>
              </a:rPr>
              <a:t>Accessibility compliance to ensure sur app is usable by people with disabilities </a:t>
            </a:r>
            <a:r>
              <a:rPr lang="en" altLang="zh-CN" sz="5400" dirty="0">
                <a:solidFill>
                  <a:schemeClr val="bg1"/>
                </a:solidFill>
                <a:latin typeface="Microsoft YaHei" panose="020B0503020204020204" pitchFamily="34" charset="-122"/>
                <a:ea typeface="Microsoft YaHei" panose="020B0503020204020204" pitchFamily="34" charset="-122"/>
                <a:hlinkClick r:id="rId4">
                  <a:extLst>
                    <a:ext uri="{A12FA001-AC4F-418D-AE19-62706E023703}">
                      <ahyp:hlinkClr xmlns:ahyp="http://schemas.microsoft.com/office/drawing/2018/hyperlinkcolor" val="tx"/>
                    </a:ext>
                  </a:extLst>
                </a:hlinkClick>
              </a:rPr>
              <a:t>see this blog</a:t>
            </a:r>
            <a:r>
              <a:rPr lang="en" altLang="zh-CN" sz="5400" dirty="0">
                <a:solidFill>
                  <a:schemeClr val="bg1"/>
                </a:solidFill>
                <a:latin typeface="Microsoft YaHei" panose="020B0503020204020204" pitchFamily="34" charset="-122"/>
                <a:ea typeface="Microsoft YaHei" panose="020B0503020204020204" pitchFamily="34" charset="-122"/>
              </a:rPr>
              <a:t> for example</a:t>
            </a:r>
          </a:p>
          <a:p>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371977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en" altLang="zh-CN" b="0" dirty="0"/>
              <a:t>Continuous Delivery</a:t>
            </a:r>
            <a:r>
              <a:rPr lang="zh-CN" altLang="en-US" b="0" dirty="0"/>
              <a:t> </a:t>
            </a:r>
            <a:r>
              <a:rPr lang="en" altLang="zh-CN" b="0" dirty="0"/>
              <a:t>pipeline</a:t>
            </a:r>
            <a:endParaRPr lang="zh-CN" altLang="en-US" dirty="0"/>
          </a:p>
        </p:txBody>
      </p:sp>
      <p:sp>
        <p:nvSpPr>
          <p:cNvPr id="4" name="矩形 3">
            <a:extLst>
              <a:ext uri="{FF2B5EF4-FFF2-40B4-BE49-F238E27FC236}">
                <a16:creationId xmlns:a16="http://schemas.microsoft.com/office/drawing/2014/main" id="{072514AA-F26D-B240-96A3-BB4525118679}"/>
              </a:ext>
            </a:extLst>
          </p:cNvPr>
          <p:cNvSpPr/>
          <p:nvPr/>
        </p:nvSpPr>
        <p:spPr>
          <a:xfrm>
            <a:off x="1005204" y="2183130"/>
            <a:ext cx="18093691" cy="15050274"/>
          </a:xfrm>
          <a:prstGeom prst="rect">
            <a:avLst/>
          </a:prstGeom>
        </p:spPr>
        <p:txBody>
          <a:bodyPr wrap="square">
            <a:spAutoFit/>
          </a:bodyPr>
          <a:lstStyle/>
          <a:p>
            <a:r>
              <a:rPr lang="en" altLang="zh-CN" sz="5400" dirty="0">
                <a:solidFill>
                  <a:schemeClr val="bg1"/>
                </a:solidFill>
                <a:latin typeface="Microsoft YaHei" panose="020B0503020204020204" pitchFamily="34" charset="-122"/>
                <a:ea typeface="Microsoft YaHei" panose="020B0503020204020204" pitchFamily="34" charset="-122"/>
              </a:rPr>
              <a:t>Time-travel tests to manipulate time for long running scenarios</a:t>
            </a:r>
          </a:p>
          <a:p>
            <a:r>
              <a:rPr lang="en" altLang="zh-CN" sz="5400" dirty="0">
                <a:solidFill>
                  <a:schemeClr val="bg1"/>
                </a:solidFill>
                <a:latin typeface="Microsoft YaHei" panose="020B0503020204020204" pitchFamily="34" charset="-122"/>
                <a:ea typeface="Microsoft YaHei" panose="020B0503020204020204" pitchFamily="34" charset="-122"/>
              </a:rPr>
              <a:t>Time event tests, such as millennium rollover, daylight savings</a:t>
            </a:r>
          </a:p>
          <a:p>
            <a:r>
              <a:rPr lang="en" altLang="zh-CN" sz="5400" dirty="0">
                <a:solidFill>
                  <a:schemeClr val="bg1"/>
                </a:solidFill>
                <a:latin typeface="Microsoft YaHei" panose="020B0503020204020204" pitchFamily="34" charset="-122"/>
                <a:ea typeface="Microsoft YaHei" panose="020B0503020204020204" pitchFamily="34" charset="-122"/>
              </a:rPr>
              <a:t>General event simulation</a:t>
            </a:r>
          </a:p>
          <a:p>
            <a:r>
              <a:rPr lang="en" altLang="zh-CN" sz="5400" dirty="0">
                <a:solidFill>
                  <a:schemeClr val="bg1"/>
                </a:solidFill>
                <a:latin typeface="Microsoft YaHei" panose="020B0503020204020204" pitchFamily="34" charset="-122"/>
                <a:ea typeface="Microsoft YaHei" panose="020B0503020204020204" pitchFamily="34" charset="-122"/>
              </a:rPr>
              <a:t>Traffic flow tests</a:t>
            </a:r>
          </a:p>
          <a:p>
            <a:r>
              <a:rPr lang="en" altLang="zh-CN" sz="5400" dirty="0">
                <a:solidFill>
                  <a:schemeClr val="bg1"/>
                </a:solidFill>
                <a:latin typeface="Microsoft YaHei" panose="020B0503020204020204" pitchFamily="34" charset="-122"/>
                <a:ea typeface="Microsoft YaHei" panose="020B0503020204020204" pitchFamily="34" charset="-122"/>
              </a:rPr>
              <a:t>Tests for specific hardware and OS versions</a:t>
            </a:r>
          </a:p>
          <a:p>
            <a:r>
              <a:rPr lang="en" altLang="zh-CN" sz="5400" dirty="0">
                <a:solidFill>
                  <a:schemeClr val="bg1"/>
                </a:solidFill>
                <a:latin typeface="Microsoft YaHei" panose="020B0503020204020204" pitchFamily="34" charset="-122"/>
                <a:ea typeface="Microsoft YaHei" panose="020B0503020204020204" pitchFamily="34" charset="-122"/>
              </a:rPr>
              <a:t>Tests for dependencies, other software versions, OS changes</a:t>
            </a:r>
          </a:p>
          <a:p>
            <a:r>
              <a:rPr lang="en" altLang="zh-CN" sz="5400" dirty="0">
                <a:solidFill>
                  <a:schemeClr val="bg1"/>
                </a:solidFill>
                <a:latin typeface="Microsoft YaHei" panose="020B0503020204020204" pitchFamily="34" charset="-122"/>
                <a:ea typeface="Microsoft YaHei" panose="020B0503020204020204" pitchFamily="34" charset="-122"/>
              </a:rPr>
              <a:t>Failure tests: selectively destroy bits of application as in </a:t>
            </a:r>
            <a:r>
              <a:rPr lang="en" altLang="zh-CN" sz="5400" dirty="0">
                <a:solidFill>
                  <a:schemeClr val="bg1"/>
                </a:solidFill>
                <a:latin typeface="Microsoft YaHei" panose="020B0503020204020204" pitchFamily="34" charset="-122"/>
                <a:ea typeface="Microsoft YaHei" panose="020B0503020204020204" pitchFamily="34" charset="-122"/>
                <a:hlinkClick r:id="rId3">
                  <a:extLst>
                    <a:ext uri="{A12FA001-AC4F-418D-AE19-62706E023703}">
                      <ahyp:hlinkClr xmlns:ahyp="http://schemas.microsoft.com/office/drawing/2018/hyperlinkcolor" val="tx"/>
                    </a:ext>
                  </a:extLst>
                </a:hlinkClick>
              </a:rPr>
              <a:t>Chaos Monkey</a:t>
            </a:r>
            <a:endParaRPr lang="en" altLang="zh-CN" sz="5400" dirty="0">
              <a:solidFill>
                <a:schemeClr val="bg1"/>
              </a:solidFill>
              <a:latin typeface="Microsoft YaHei" panose="020B0503020204020204" pitchFamily="34" charset="-122"/>
              <a:ea typeface="Microsoft YaHei" panose="020B0503020204020204" pitchFamily="34" charset="-122"/>
            </a:endParaRPr>
          </a:p>
          <a:p>
            <a:r>
              <a:rPr lang="en" altLang="zh-CN" sz="5400" dirty="0">
                <a:solidFill>
                  <a:schemeClr val="bg1"/>
                </a:solidFill>
                <a:latin typeface="Microsoft YaHei" panose="020B0503020204020204" pitchFamily="34" charset="-122"/>
                <a:ea typeface="Microsoft YaHei" panose="020B0503020204020204" pitchFamily="34" charset="-122"/>
              </a:rPr>
              <a:t>Memory leak detection such as provided by </a:t>
            </a:r>
            <a:r>
              <a:rPr lang="en" altLang="zh-CN" sz="5400" dirty="0">
                <a:solidFill>
                  <a:schemeClr val="bg1"/>
                </a:solidFill>
                <a:latin typeface="Microsoft YaHei" panose="020B0503020204020204" pitchFamily="34" charset="-122"/>
                <a:ea typeface="Microsoft YaHei" panose="020B0503020204020204" pitchFamily="34" charset="-122"/>
                <a:hlinkClick r:id="rId4">
                  <a:extLst>
                    <a:ext uri="{A12FA001-AC4F-418D-AE19-62706E023703}">
                      <ahyp:hlinkClr xmlns:ahyp="http://schemas.microsoft.com/office/drawing/2018/hyperlinkcolor" val="tx"/>
                    </a:ext>
                  </a:extLst>
                </a:hlinkClick>
              </a:rPr>
              <a:t>plumbr</a:t>
            </a:r>
            <a:endParaRPr lang="en" altLang="zh-CN" sz="5400" dirty="0">
              <a:solidFill>
                <a:schemeClr val="bg1"/>
              </a:solidFill>
              <a:latin typeface="Microsoft YaHei" panose="020B0503020204020204" pitchFamily="34" charset="-122"/>
              <a:ea typeface="Microsoft YaHei" panose="020B0503020204020204" pitchFamily="34" charset="-122"/>
            </a:endParaRPr>
          </a:p>
          <a:p>
            <a:r>
              <a:rPr lang="en" altLang="zh-CN" sz="5400" dirty="0">
                <a:solidFill>
                  <a:schemeClr val="bg1"/>
                </a:solidFill>
                <a:latin typeface="Microsoft YaHei" panose="020B0503020204020204" pitchFamily="34" charset="-122"/>
                <a:ea typeface="Microsoft YaHei" panose="020B0503020204020204" pitchFamily="34" charset="-122"/>
              </a:rPr>
              <a:t>Regulation and compliance tests (for example automated PCI compliance scans)</a:t>
            </a:r>
          </a:p>
          <a:p>
            <a:r>
              <a:rPr lang="en" altLang="zh-CN" sz="5400" dirty="0">
                <a:solidFill>
                  <a:schemeClr val="bg1"/>
                </a:solidFill>
                <a:latin typeface="Microsoft YaHei" panose="020B0503020204020204" pitchFamily="34" charset="-122"/>
                <a:ea typeface="Microsoft YaHei" panose="020B0503020204020204" pitchFamily="34" charset="-122"/>
              </a:rPr>
              <a:t>App-specific analytics</a:t>
            </a:r>
          </a:p>
          <a:p>
            <a:r>
              <a:rPr lang="en" altLang="zh-CN" sz="5400" dirty="0">
                <a:solidFill>
                  <a:schemeClr val="bg1"/>
                </a:solidFill>
                <a:latin typeface="Microsoft YaHei" panose="020B0503020204020204" pitchFamily="34" charset="-122"/>
                <a:ea typeface="Microsoft YaHei" panose="020B0503020204020204" pitchFamily="34" charset="-122"/>
              </a:rPr>
              <a:t>Performance tests</a:t>
            </a:r>
          </a:p>
          <a:p>
            <a:r>
              <a:rPr lang="en" altLang="zh-CN" sz="5400" dirty="0" err="1">
                <a:solidFill>
                  <a:schemeClr val="bg1"/>
                </a:solidFill>
                <a:latin typeface="Microsoft YaHei" panose="020B0503020204020204" pitchFamily="34" charset="-122"/>
                <a:ea typeface="Microsoft YaHei" panose="020B0503020204020204" pitchFamily="34" charset="-122"/>
              </a:rPr>
              <a:t>Explorability</a:t>
            </a:r>
            <a:r>
              <a:rPr lang="en" altLang="zh-CN" sz="5400" dirty="0">
                <a:solidFill>
                  <a:schemeClr val="bg1"/>
                </a:solidFill>
                <a:latin typeface="Microsoft YaHei" panose="020B0503020204020204" pitchFamily="34" charset="-122"/>
                <a:ea typeface="Microsoft YaHei" panose="020B0503020204020204" pitchFamily="34" charset="-122"/>
              </a:rPr>
              <a:t> tests</a:t>
            </a:r>
          </a:p>
          <a:p>
            <a:r>
              <a:rPr lang="en" altLang="zh-CN" sz="5400" dirty="0">
                <a:solidFill>
                  <a:schemeClr val="bg1"/>
                </a:solidFill>
                <a:latin typeface="Microsoft YaHei" panose="020B0503020204020204" pitchFamily="34" charset="-122"/>
                <a:ea typeface="Microsoft YaHei" panose="020B0503020204020204" pitchFamily="34" charset="-122"/>
              </a:rPr>
              <a:t>Usability tests</a:t>
            </a:r>
          </a:p>
        </p:txBody>
      </p:sp>
    </p:spTree>
    <p:extLst>
      <p:ext uri="{BB962C8B-B14F-4D97-AF65-F5344CB8AC3E}">
        <p14:creationId xmlns:p14="http://schemas.microsoft.com/office/powerpoint/2010/main" val="13701584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pPr fontAlgn="base"/>
            <a:r>
              <a:rPr lang="en" altLang="zh-CN" b="0" dirty="0"/>
              <a:t>The practices relate to each other</a:t>
            </a:r>
          </a:p>
        </p:txBody>
      </p:sp>
      <p:pic>
        <p:nvPicPr>
          <p:cNvPr id="3" name="图片 2">
            <a:extLst>
              <a:ext uri="{FF2B5EF4-FFF2-40B4-BE49-F238E27FC236}">
                <a16:creationId xmlns:a16="http://schemas.microsoft.com/office/drawing/2014/main" id="{25A61066-A429-B44E-A4A5-48B6FF48FCB0}"/>
              </a:ext>
            </a:extLst>
          </p:cNvPr>
          <p:cNvPicPr>
            <a:picLocks noChangeAspect="1"/>
          </p:cNvPicPr>
          <p:nvPr/>
        </p:nvPicPr>
        <p:blipFill>
          <a:blip r:embed="rId3"/>
          <a:stretch>
            <a:fillRect/>
          </a:stretch>
        </p:blipFill>
        <p:spPr>
          <a:xfrm>
            <a:off x="1005205" y="2301875"/>
            <a:ext cx="18093690" cy="851785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pPr latinLnBrk="0"/>
            <a:r>
              <a:rPr lang="en" altLang="zh-CN" dirty="0"/>
              <a:t>Continuous Deployment</a:t>
            </a:r>
          </a:p>
        </p:txBody>
      </p:sp>
      <p:sp>
        <p:nvSpPr>
          <p:cNvPr id="5" name="矩形 4">
            <a:extLst>
              <a:ext uri="{FF2B5EF4-FFF2-40B4-BE49-F238E27FC236}">
                <a16:creationId xmlns:a16="http://schemas.microsoft.com/office/drawing/2014/main" id="{59978CBA-3363-3047-96B0-670945BE045B}"/>
              </a:ext>
            </a:extLst>
          </p:cNvPr>
          <p:cNvSpPr/>
          <p:nvPr/>
        </p:nvSpPr>
        <p:spPr>
          <a:xfrm>
            <a:off x="1212850" y="2606675"/>
            <a:ext cx="17526000" cy="5909310"/>
          </a:xfrm>
          <a:prstGeom prst="rect">
            <a:avLst/>
          </a:prstGeom>
        </p:spPr>
        <p:txBody>
          <a:bodyPr wrap="square">
            <a:spAutoFit/>
          </a:bodyPr>
          <a:lstStyle/>
          <a:p>
            <a:pPr>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lower risk because of smaller, more in- </a:t>
            </a:r>
            <a:r>
              <a:rPr lang="en" altLang="zh-CN" sz="5400" dirty="0" err="1">
                <a:solidFill>
                  <a:schemeClr val="bg1"/>
                </a:solidFill>
                <a:latin typeface="Microsoft YaHei" panose="020B0503020204020204" pitchFamily="34" charset="-122"/>
                <a:ea typeface="Microsoft YaHei" panose="020B0503020204020204" pitchFamily="34" charset="-122"/>
              </a:rPr>
              <a:t>cremental</a:t>
            </a:r>
            <a:r>
              <a:rPr lang="en" altLang="zh-CN" sz="5400" dirty="0">
                <a:solidFill>
                  <a:schemeClr val="bg1"/>
                </a:solidFill>
                <a:latin typeface="Microsoft YaHei" panose="020B0503020204020204" pitchFamily="34" charset="-122"/>
                <a:ea typeface="Microsoft YaHei" panose="020B0503020204020204" pitchFamily="34" charset="-122"/>
              </a:rPr>
              <a:t> changes</a:t>
            </a:r>
          </a:p>
          <a:p>
            <a:endParaRPr lang="en" altLang="zh-CN" sz="5400" dirty="0">
              <a:solidFill>
                <a:schemeClr val="bg1"/>
              </a:solidFill>
              <a:latin typeface="Microsoft YaHei" panose="020B0503020204020204" pitchFamily="34" charset="-122"/>
              <a:ea typeface="Microsoft YaHei" panose="020B0503020204020204" pitchFamily="34" charset="-122"/>
            </a:endParaRPr>
          </a:p>
          <a:p>
            <a:pPr indent="-285750">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more rapid feedback from end users </a:t>
            </a:r>
          </a:p>
          <a:p>
            <a:pPr indent="-285750">
              <a:buFont typeface="Arial" panose="020B0604020202020204" pitchFamily="34" charset="0"/>
              <a:buChar char="•"/>
            </a:pPr>
            <a:endParaRPr lang="en" altLang="zh-CN" sz="5400" dirty="0">
              <a:solidFill>
                <a:schemeClr val="bg1"/>
              </a:solidFill>
              <a:latin typeface="Microsoft YaHei" panose="020B0503020204020204" pitchFamily="34" charset="-122"/>
              <a:ea typeface="Microsoft YaHei" panose="020B0503020204020204" pitchFamily="34" charset="-122"/>
            </a:endParaRPr>
          </a:p>
          <a:p>
            <a:pPr indent="-285750">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improved ability to respond more quickly to threats such as security vulnerabilities .</a:t>
            </a:r>
          </a:p>
        </p:txBody>
      </p:sp>
    </p:spTree>
    <p:extLst>
      <p:ext uri="{BB962C8B-B14F-4D97-AF65-F5344CB8AC3E}">
        <p14:creationId xmlns:p14="http://schemas.microsoft.com/office/powerpoint/2010/main" val="1100461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pPr fontAlgn="base"/>
            <a:r>
              <a:rPr lang="en" altLang="zh-CN" b="0" dirty="0"/>
              <a:t>Continuous Deployment Tools</a:t>
            </a:r>
          </a:p>
        </p:txBody>
      </p:sp>
      <p:sp>
        <p:nvSpPr>
          <p:cNvPr id="5" name="矩形 4">
            <a:extLst>
              <a:ext uri="{FF2B5EF4-FFF2-40B4-BE49-F238E27FC236}">
                <a16:creationId xmlns:a16="http://schemas.microsoft.com/office/drawing/2014/main" id="{59978CBA-3363-3047-96B0-670945BE045B}"/>
              </a:ext>
            </a:extLst>
          </p:cNvPr>
          <p:cNvSpPr/>
          <p:nvPr/>
        </p:nvSpPr>
        <p:spPr>
          <a:xfrm>
            <a:off x="1212850" y="3014762"/>
            <a:ext cx="17526000" cy="5078313"/>
          </a:xfrm>
          <a:prstGeom prst="rect">
            <a:avLst/>
          </a:prstGeom>
        </p:spPr>
        <p:txBody>
          <a:bodyPr wrap="square">
            <a:spAutoFit/>
          </a:bodyPr>
          <a:lstStyle/>
          <a:p>
            <a:pPr>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Automated testing</a:t>
            </a:r>
            <a:br>
              <a:rPr lang="en" altLang="zh-CN" sz="5400" dirty="0">
                <a:solidFill>
                  <a:schemeClr val="bg1"/>
                </a:solidFill>
                <a:latin typeface="Microsoft YaHei" panose="020B0503020204020204" pitchFamily="34" charset="-122"/>
                <a:ea typeface="Microsoft YaHei" panose="020B0503020204020204" pitchFamily="34" charset="-122"/>
              </a:rPr>
            </a:br>
            <a:endParaRPr lang="en" altLang="zh-CN" sz="5400" dirty="0">
              <a:solidFill>
                <a:schemeClr val="bg1"/>
              </a:solidFill>
              <a:latin typeface="Microsoft YaHei" panose="020B0503020204020204" pitchFamily="34" charset="-122"/>
              <a:ea typeface="Microsoft YaHei" panose="020B0503020204020204" pitchFamily="34" charset="-122"/>
            </a:endParaRPr>
          </a:p>
          <a:p>
            <a:pPr indent="-285750">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Rolling deployments</a:t>
            </a:r>
            <a:br>
              <a:rPr lang="en" altLang="zh-CN" sz="5400" dirty="0">
                <a:solidFill>
                  <a:schemeClr val="bg1"/>
                </a:solidFill>
                <a:latin typeface="Microsoft YaHei" panose="020B0503020204020204" pitchFamily="34" charset="-122"/>
                <a:ea typeface="Microsoft YaHei" panose="020B0503020204020204" pitchFamily="34" charset="-122"/>
              </a:rPr>
            </a:br>
            <a:endParaRPr lang="en" altLang="zh-CN" sz="5400" dirty="0">
              <a:solidFill>
                <a:schemeClr val="bg1"/>
              </a:solidFill>
              <a:latin typeface="Microsoft YaHei" panose="020B0503020204020204" pitchFamily="34" charset="-122"/>
              <a:ea typeface="Microsoft YaHei" panose="020B0503020204020204" pitchFamily="34" charset="-122"/>
            </a:endParaRPr>
          </a:p>
          <a:p>
            <a:pPr indent="-285750">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Monitoring and alerts</a:t>
            </a:r>
            <a:br>
              <a:rPr lang="en" altLang="zh-CN" sz="5400" dirty="0">
                <a:solidFill>
                  <a:schemeClr val="bg1"/>
                </a:solidFill>
                <a:latin typeface="Microsoft YaHei" panose="020B0503020204020204" pitchFamily="34" charset="-122"/>
                <a:ea typeface="Microsoft YaHei" panose="020B0503020204020204" pitchFamily="34" charset="-122"/>
              </a:rPr>
            </a:br>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898433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案例研究的自组织规则</a:t>
            </a:r>
          </a:p>
        </p:txBody>
      </p:sp>
      <p:sp>
        <p:nvSpPr>
          <p:cNvPr id="3" name="文本占位符 2"/>
          <p:cNvSpPr>
            <a:spLocks noGrp="1"/>
          </p:cNvSpPr>
          <p:nvPr>
            <p:ph type="body" idx="1"/>
          </p:nvPr>
        </p:nvSpPr>
        <p:spPr>
          <a:xfrm>
            <a:off x="1005204" y="2911475"/>
            <a:ext cx="18093691" cy="4524315"/>
          </a:xfrm>
        </p:spPr>
        <p:txBody>
          <a:bodyPr/>
          <a:lstStyle/>
          <a:p>
            <a:pPr marL="685800" indent="-685800">
              <a:buFont typeface="Arial" panose="020B0604020202090204" pitchFamily="34" charset="0"/>
              <a:buChar char="•"/>
            </a:pPr>
            <a:r>
              <a:rPr kumimoji="1" lang="zh-CN" altLang="en-US" sz="4800" dirty="0"/>
              <a:t>规则</a:t>
            </a:r>
            <a:r>
              <a:rPr kumimoji="1" lang="en-US" altLang="zh-CN" sz="4800" dirty="0"/>
              <a:t>1-[</a:t>
            </a:r>
            <a:r>
              <a:rPr kumimoji="1" lang="zh-CN" altLang="en-US" sz="4800" dirty="0">
                <a:solidFill>
                  <a:srgbClr val="FFFF00"/>
                </a:solidFill>
              </a:rPr>
              <a:t>节奏</a:t>
            </a:r>
            <a:r>
              <a:rPr kumimoji="1" lang="en-US" altLang="zh-CN" sz="4800" dirty="0"/>
              <a:t>]</a:t>
            </a:r>
            <a:r>
              <a:rPr kumimoji="1" lang="zh-CN" altLang="en-US" sz="4800" dirty="0"/>
              <a:t>：跟组长的计划保持一致</a:t>
            </a:r>
            <a:r>
              <a:rPr kumimoji="1" lang="en-US" altLang="zh-CN" sz="4800" dirty="0"/>
              <a:t>---</a:t>
            </a:r>
            <a:r>
              <a:rPr kumimoji="1" lang="zh-CN" altLang="en-US" sz="4800" dirty="0"/>
              <a:t>承诺必达，紧紧跟随</a:t>
            </a:r>
            <a:endParaRPr kumimoji="1" lang="en-US" altLang="zh-CN" sz="4800" dirty="0"/>
          </a:p>
          <a:p>
            <a:pPr marL="685800" indent="-685800">
              <a:buFont typeface="Arial" panose="020B0604020202090204" pitchFamily="34" charset="0"/>
              <a:buChar char="•"/>
            </a:pPr>
            <a:endParaRPr kumimoji="1" lang="en-US" altLang="zh-CN" sz="4800" dirty="0"/>
          </a:p>
          <a:p>
            <a:pPr marL="685800" indent="-685800">
              <a:buFont typeface="Arial" panose="020B0604020202090204" pitchFamily="34" charset="0"/>
              <a:buChar char="•"/>
            </a:pPr>
            <a:r>
              <a:rPr kumimoji="1" lang="zh-CN" altLang="en-US" sz="4800" dirty="0"/>
              <a:t>规则</a:t>
            </a:r>
            <a:r>
              <a:rPr kumimoji="1" lang="en-US" altLang="zh-CN" sz="4800" dirty="0"/>
              <a:t>2-[</a:t>
            </a:r>
            <a:r>
              <a:rPr kumimoji="1" lang="zh-CN" altLang="en-US" sz="4800" dirty="0">
                <a:solidFill>
                  <a:srgbClr val="FFFF00"/>
                </a:solidFill>
              </a:rPr>
              <a:t>同步</a:t>
            </a:r>
            <a:r>
              <a:rPr kumimoji="1" lang="en-US" altLang="zh-CN" sz="4800" dirty="0"/>
              <a:t>]</a:t>
            </a:r>
            <a:r>
              <a:rPr kumimoji="1" lang="zh-CN" altLang="en-US" sz="4800" dirty="0"/>
              <a:t>：跟同组的伙伴保持同步</a:t>
            </a:r>
            <a:r>
              <a:rPr kumimoji="1" lang="en-US" altLang="zh-CN" sz="4800" dirty="0"/>
              <a:t>---</a:t>
            </a:r>
            <a:r>
              <a:rPr kumimoji="1" lang="zh-CN" altLang="en-US" sz="4800" dirty="0"/>
              <a:t>信息交换，同频共振</a:t>
            </a:r>
            <a:endParaRPr kumimoji="1" lang="en-US" altLang="zh-CN" sz="4800" dirty="0"/>
          </a:p>
          <a:p>
            <a:pPr marL="685800" indent="-685800">
              <a:buFont typeface="Arial" panose="020B0604020202090204" pitchFamily="34" charset="0"/>
              <a:buChar char="•"/>
            </a:pPr>
            <a:endParaRPr kumimoji="1" lang="en-US" altLang="zh-CN" sz="4800" dirty="0"/>
          </a:p>
          <a:p>
            <a:pPr marL="685800" indent="-685800">
              <a:buFont typeface="Arial" panose="020B0604020202090204" pitchFamily="34" charset="0"/>
              <a:buChar char="•"/>
            </a:pPr>
            <a:r>
              <a:rPr kumimoji="1" lang="zh-CN" altLang="en-US" sz="4800" dirty="0"/>
              <a:t>规则</a:t>
            </a:r>
            <a:r>
              <a:rPr kumimoji="1" lang="en-US" altLang="zh-CN" sz="4800" dirty="0"/>
              <a:t>3-[</a:t>
            </a:r>
            <a:r>
              <a:rPr kumimoji="1" lang="zh-CN" altLang="en-US" sz="4800" dirty="0">
                <a:solidFill>
                  <a:srgbClr val="FFFF00"/>
                </a:solidFill>
              </a:rPr>
              <a:t>隔离</a:t>
            </a:r>
            <a:r>
              <a:rPr kumimoji="1" lang="en-US" altLang="zh-CN" sz="4800" dirty="0"/>
              <a:t>]</a:t>
            </a:r>
            <a:r>
              <a:rPr kumimoji="1" lang="zh-CN" altLang="en-US" sz="4800" dirty="0"/>
              <a:t>：跟同组的伙伴保持距离</a:t>
            </a:r>
            <a:r>
              <a:rPr kumimoji="1" lang="en-US" altLang="zh-CN" sz="4800" dirty="0"/>
              <a:t>---</a:t>
            </a:r>
            <a:r>
              <a:rPr kumimoji="1" lang="zh-CN" altLang="en-US" sz="4800" dirty="0"/>
              <a:t>独立思考，输出观点</a:t>
            </a:r>
          </a:p>
          <a:p>
            <a:endParaRPr kumimoji="1" lang="zh-CN" altLang="en-US" dirty="0"/>
          </a:p>
        </p:txBody>
      </p:sp>
      <p:pic>
        <p:nvPicPr>
          <p:cNvPr id="4" name="图片 3"/>
          <p:cNvPicPr>
            <a:picLocks noChangeAspect="1"/>
          </p:cNvPicPr>
          <p:nvPr/>
        </p:nvPicPr>
        <p:blipFill>
          <a:blip r:embed="rId2"/>
          <a:stretch>
            <a:fillRect/>
          </a:stretch>
        </p:blipFill>
        <p:spPr>
          <a:xfrm>
            <a:off x="3727450" y="7435790"/>
            <a:ext cx="7790381" cy="3687327"/>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pPr fontAlgn="base"/>
            <a:r>
              <a:rPr lang="en" altLang="zh-CN" b="0" dirty="0"/>
              <a:t>Continuous Deployment Best Practices</a:t>
            </a:r>
          </a:p>
        </p:txBody>
      </p:sp>
      <p:sp>
        <p:nvSpPr>
          <p:cNvPr id="5" name="矩形 4">
            <a:extLst>
              <a:ext uri="{FF2B5EF4-FFF2-40B4-BE49-F238E27FC236}">
                <a16:creationId xmlns:a16="http://schemas.microsoft.com/office/drawing/2014/main" id="{59978CBA-3363-3047-96B0-670945BE045B}"/>
              </a:ext>
            </a:extLst>
          </p:cNvPr>
          <p:cNvSpPr/>
          <p:nvPr/>
        </p:nvSpPr>
        <p:spPr>
          <a:xfrm>
            <a:off x="1212850" y="2606675"/>
            <a:ext cx="17526000" cy="4247317"/>
          </a:xfrm>
          <a:prstGeom prst="rect">
            <a:avLst/>
          </a:prstGeom>
        </p:spPr>
        <p:txBody>
          <a:bodyPr wrap="square">
            <a:spAutoFit/>
          </a:bodyPr>
          <a:lstStyle/>
          <a:p>
            <a:pPr>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Test-driven development</a:t>
            </a:r>
            <a:br>
              <a:rPr lang="en" altLang="zh-CN" sz="5400" dirty="0">
                <a:solidFill>
                  <a:schemeClr val="bg1"/>
                </a:solidFill>
                <a:latin typeface="Microsoft YaHei" panose="020B0503020204020204" pitchFamily="34" charset="-122"/>
                <a:ea typeface="Microsoft YaHei" panose="020B0503020204020204" pitchFamily="34" charset="-122"/>
              </a:rPr>
            </a:br>
            <a:endParaRPr lang="en" altLang="zh-CN" sz="5400" dirty="0">
              <a:solidFill>
                <a:schemeClr val="bg1"/>
              </a:solidFill>
              <a:latin typeface="Microsoft YaHei" panose="020B0503020204020204" pitchFamily="34" charset="-122"/>
              <a:ea typeface="Microsoft YaHei" panose="020B0503020204020204" pitchFamily="34" charset="-122"/>
            </a:endParaRPr>
          </a:p>
          <a:p>
            <a:pPr indent="-285750">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Single method of deployment </a:t>
            </a:r>
            <a:br>
              <a:rPr lang="en" altLang="zh-CN" sz="5400" dirty="0">
                <a:solidFill>
                  <a:schemeClr val="bg1"/>
                </a:solidFill>
                <a:latin typeface="Microsoft YaHei" panose="020B0503020204020204" pitchFamily="34" charset="-122"/>
                <a:ea typeface="Microsoft YaHei" panose="020B0503020204020204" pitchFamily="34" charset="-122"/>
              </a:rPr>
            </a:br>
            <a:endParaRPr lang="en" altLang="zh-CN" sz="5400" dirty="0">
              <a:solidFill>
                <a:schemeClr val="bg1"/>
              </a:solidFill>
              <a:latin typeface="Microsoft YaHei" panose="020B0503020204020204" pitchFamily="34" charset="-122"/>
              <a:ea typeface="Microsoft YaHei" panose="020B0503020204020204" pitchFamily="34" charset="-122"/>
            </a:endParaRPr>
          </a:p>
          <a:p>
            <a:pPr indent="-285750">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Containerization</a:t>
            </a:r>
          </a:p>
        </p:txBody>
      </p:sp>
    </p:spTree>
    <p:extLst>
      <p:ext uri="{BB962C8B-B14F-4D97-AF65-F5344CB8AC3E}">
        <p14:creationId xmlns:p14="http://schemas.microsoft.com/office/powerpoint/2010/main" val="432780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en-US" altLang="zh-CN" dirty="0"/>
              <a:t>The</a:t>
            </a:r>
            <a:r>
              <a:rPr lang="zh-CN" altLang="en-US" dirty="0"/>
              <a:t> </a:t>
            </a:r>
            <a:r>
              <a:rPr lang="en-US" altLang="zh-CN" dirty="0"/>
              <a:t>Dark</a:t>
            </a:r>
            <a:r>
              <a:rPr lang="zh-CN" altLang="en-US" dirty="0"/>
              <a:t> </a:t>
            </a:r>
            <a:r>
              <a:rPr lang="en-US" altLang="zh-CN" dirty="0"/>
              <a:t>Launching</a:t>
            </a:r>
            <a:r>
              <a:rPr lang="zh-CN" altLang="en-US" dirty="0"/>
              <a:t> </a:t>
            </a:r>
            <a:r>
              <a:rPr lang="en-US" altLang="zh-CN" dirty="0"/>
              <a:t>Technique</a:t>
            </a:r>
            <a:endParaRPr lang="zh-CN" altLang="en-US" dirty="0"/>
          </a:p>
        </p:txBody>
      </p:sp>
      <p:pic>
        <p:nvPicPr>
          <p:cNvPr id="5" name="图片 4">
            <a:extLst>
              <a:ext uri="{FF2B5EF4-FFF2-40B4-BE49-F238E27FC236}">
                <a16:creationId xmlns:a16="http://schemas.microsoft.com/office/drawing/2014/main" id="{8413C847-72C6-4E4D-88F8-D3A015DE950B}"/>
              </a:ext>
            </a:extLst>
          </p:cNvPr>
          <p:cNvPicPr>
            <a:picLocks noChangeAspect="1"/>
          </p:cNvPicPr>
          <p:nvPr/>
        </p:nvPicPr>
        <p:blipFill>
          <a:blip r:embed="rId3"/>
          <a:stretch>
            <a:fillRect/>
          </a:stretch>
        </p:blipFill>
        <p:spPr>
          <a:xfrm>
            <a:off x="1014095" y="3063875"/>
            <a:ext cx="18523570" cy="7391400"/>
          </a:xfrm>
          <a:prstGeom prst="rect">
            <a:avLst/>
          </a:prstGeom>
        </p:spPr>
      </p:pic>
    </p:spTree>
    <p:extLst>
      <p:ext uri="{BB962C8B-B14F-4D97-AF65-F5344CB8AC3E}">
        <p14:creationId xmlns:p14="http://schemas.microsoft.com/office/powerpoint/2010/main" val="5863588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en" altLang="zh-CN" dirty="0"/>
              <a:t>staged data acquisition</a:t>
            </a:r>
            <a:endParaRPr lang="zh-CN" altLang="en-US" dirty="0"/>
          </a:p>
        </p:txBody>
      </p:sp>
      <p:pic>
        <p:nvPicPr>
          <p:cNvPr id="3" name="图片 2">
            <a:extLst>
              <a:ext uri="{FF2B5EF4-FFF2-40B4-BE49-F238E27FC236}">
                <a16:creationId xmlns:a16="http://schemas.microsoft.com/office/drawing/2014/main" id="{4222A1DF-3D1D-4D44-87E4-E39070323B9C}"/>
              </a:ext>
            </a:extLst>
          </p:cNvPr>
          <p:cNvPicPr>
            <a:picLocks noChangeAspect="1"/>
          </p:cNvPicPr>
          <p:nvPr/>
        </p:nvPicPr>
        <p:blipFill>
          <a:blip r:embed="rId3"/>
          <a:stretch>
            <a:fillRect/>
          </a:stretch>
        </p:blipFill>
        <p:spPr>
          <a:xfrm>
            <a:off x="0" y="2183130"/>
            <a:ext cx="20415250" cy="9278620"/>
          </a:xfrm>
          <a:prstGeom prst="rect">
            <a:avLst/>
          </a:prstGeom>
        </p:spPr>
      </p:pic>
    </p:spTree>
    <p:extLst>
      <p:ext uri="{BB962C8B-B14F-4D97-AF65-F5344CB8AC3E}">
        <p14:creationId xmlns:p14="http://schemas.microsoft.com/office/powerpoint/2010/main" val="9642177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endParaRPr lang="zh-CN" altLang="en-US" dirty="0"/>
          </a:p>
        </p:txBody>
      </p:sp>
      <p:pic>
        <p:nvPicPr>
          <p:cNvPr id="5" name="图片 4">
            <a:extLst>
              <a:ext uri="{FF2B5EF4-FFF2-40B4-BE49-F238E27FC236}">
                <a16:creationId xmlns:a16="http://schemas.microsoft.com/office/drawing/2014/main" id="{6888454E-8224-884D-8266-31D0D54C0120}"/>
              </a:ext>
            </a:extLst>
          </p:cNvPr>
          <p:cNvPicPr>
            <a:picLocks noChangeAspect="1"/>
          </p:cNvPicPr>
          <p:nvPr/>
        </p:nvPicPr>
        <p:blipFill>
          <a:blip r:embed="rId3"/>
          <a:stretch>
            <a:fillRect/>
          </a:stretch>
        </p:blipFill>
        <p:spPr>
          <a:xfrm>
            <a:off x="1517650" y="2183720"/>
            <a:ext cx="17766294" cy="9007483"/>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zh-CN" altLang="en-US"/>
              <a:t>Continuous delivery at scale</a:t>
            </a:r>
          </a:p>
        </p:txBody>
      </p:sp>
      <p:pic>
        <p:nvPicPr>
          <p:cNvPr id="4" name="图片 3"/>
          <p:cNvPicPr>
            <a:picLocks noChangeAspect="1"/>
          </p:cNvPicPr>
          <p:nvPr/>
        </p:nvPicPr>
        <p:blipFill>
          <a:blip r:embed="rId3"/>
          <a:stretch>
            <a:fillRect/>
          </a:stretch>
        </p:blipFill>
        <p:spPr>
          <a:xfrm>
            <a:off x="1275715" y="2911475"/>
            <a:ext cx="14325600" cy="8012430"/>
          </a:xfrm>
          <a:prstGeom prst="rect">
            <a:avLst/>
          </a:prstGeom>
        </p:spPr>
      </p:pic>
    </p:spTree>
    <p:extLst>
      <p:ext uri="{BB962C8B-B14F-4D97-AF65-F5344CB8AC3E}">
        <p14:creationId xmlns:p14="http://schemas.microsoft.com/office/powerpoint/2010/main" val="30745739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en-US" altLang="zh-CN"/>
              <a:t>C</a:t>
            </a:r>
            <a:r>
              <a:rPr lang="zh-CN" altLang="en-US"/>
              <a:t>ontinuous </a:t>
            </a:r>
            <a:r>
              <a:rPr lang="en-US" altLang="zh-CN"/>
              <a:t>I</a:t>
            </a:r>
            <a:r>
              <a:rPr lang="zh-CN" altLang="en-US"/>
              <a:t>ntegration</a:t>
            </a:r>
          </a:p>
        </p:txBody>
      </p:sp>
      <p:pic>
        <p:nvPicPr>
          <p:cNvPr id="6" name="图片 5"/>
          <p:cNvPicPr>
            <a:picLocks noChangeAspect="1"/>
          </p:cNvPicPr>
          <p:nvPr/>
        </p:nvPicPr>
        <p:blipFill>
          <a:blip r:embed="rId3"/>
          <a:stretch>
            <a:fillRect/>
          </a:stretch>
        </p:blipFill>
        <p:spPr>
          <a:xfrm>
            <a:off x="1852930" y="2911475"/>
            <a:ext cx="15377160" cy="681418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6655"/>
          </a:xfrm>
        </p:spPr>
        <p:txBody>
          <a:bodyPr/>
          <a:lstStyle/>
          <a:p>
            <a:r>
              <a:rPr lang="en-US" altLang="zh-CN"/>
              <a:t>C</a:t>
            </a:r>
            <a:r>
              <a:rPr lang="zh-CN" altLang="en-US"/>
              <a:t>ontinuous </a:t>
            </a:r>
            <a:r>
              <a:rPr lang="en-US" altLang="zh-CN"/>
              <a:t>I</a:t>
            </a:r>
            <a:r>
              <a:rPr lang="zh-CN" altLang="en-US"/>
              <a:t>ntegration</a:t>
            </a:r>
          </a:p>
        </p:txBody>
      </p:sp>
      <p:pic>
        <p:nvPicPr>
          <p:cNvPr id="6" name="图片 5"/>
          <p:cNvPicPr>
            <a:picLocks noChangeAspect="1"/>
          </p:cNvPicPr>
          <p:nvPr/>
        </p:nvPicPr>
        <p:blipFill>
          <a:blip r:embed="rId3"/>
          <a:stretch>
            <a:fillRect/>
          </a:stretch>
        </p:blipFill>
        <p:spPr>
          <a:xfrm>
            <a:off x="1726565" y="2924175"/>
            <a:ext cx="15582265" cy="663511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b="0" dirty="0"/>
              <a:t>A/B Testing </a:t>
            </a:r>
            <a:r>
              <a:rPr lang="en" altLang="zh-CN" dirty="0"/>
              <a:t> </a:t>
            </a:r>
            <a:endParaRPr lang="zh-CN" altLang="en-US" dirty="0"/>
          </a:p>
        </p:txBody>
      </p:sp>
      <p:sp>
        <p:nvSpPr>
          <p:cNvPr id="5" name="矩形 4">
            <a:extLst>
              <a:ext uri="{FF2B5EF4-FFF2-40B4-BE49-F238E27FC236}">
                <a16:creationId xmlns:a16="http://schemas.microsoft.com/office/drawing/2014/main" id="{80465949-F5D7-BD4B-8D69-F164E1789A61}"/>
              </a:ext>
            </a:extLst>
          </p:cNvPr>
          <p:cNvSpPr/>
          <p:nvPr/>
        </p:nvSpPr>
        <p:spPr>
          <a:xfrm>
            <a:off x="1212850" y="3250565"/>
            <a:ext cx="17526000" cy="4308872"/>
          </a:xfrm>
          <a:prstGeom prst="rect">
            <a:avLst/>
          </a:prstGeom>
        </p:spPr>
        <p:txBody>
          <a:bodyPr wrap="square">
            <a:spAutoFit/>
          </a:bodyPr>
          <a:lstStyle/>
          <a:p>
            <a:pPr>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The frequency of software updates may be limited be- cause</a:t>
            </a:r>
          </a:p>
          <a:p>
            <a:pPr lvl="2">
              <a:buFont typeface="Arial" panose="020B0604020202020204" pitchFamily="34" charset="0"/>
              <a:buChar char="•"/>
            </a:pPr>
            <a:r>
              <a:rPr lang="en" altLang="zh-CN" sz="2800" dirty="0">
                <a:solidFill>
                  <a:schemeClr val="bg1"/>
                </a:solidFill>
                <a:latin typeface="Microsoft YaHei" panose="020B0503020204020204" pitchFamily="34" charset="-122"/>
                <a:ea typeface="Microsoft YaHei" panose="020B0503020204020204" pitchFamily="34" charset="-122"/>
              </a:rPr>
              <a:t> (</a:t>
            </a:r>
            <a:r>
              <a:rPr lang="en" altLang="zh-CN" sz="2800" dirty="0" err="1">
                <a:solidFill>
                  <a:schemeClr val="bg1"/>
                </a:solidFill>
                <a:latin typeface="Microsoft YaHei" panose="020B0503020204020204" pitchFamily="34" charset="-122"/>
                <a:ea typeface="Microsoft YaHei" panose="020B0503020204020204" pitchFamily="34" charset="-122"/>
              </a:rPr>
              <a:t>i</a:t>
            </a:r>
            <a:r>
              <a:rPr lang="en" altLang="zh-CN" sz="2800" dirty="0">
                <a:solidFill>
                  <a:schemeClr val="bg1"/>
                </a:solidFill>
                <a:latin typeface="Microsoft YaHei" panose="020B0503020204020204" pitchFamily="34" charset="-122"/>
                <a:ea typeface="Microsoft YaHei" panose="020B0503020204020204" pitchFamily="34" charset="-122"/>
              </a:rPr>
              <a:t>) software updates on mobile platforms are not entirely transparent to the end-user, and </a:t>
            </a:r>
          </a:p>
          <a:p>
            <a:pPr lvl="2">
              <a:buFont typeface="Arial" panose="020B0604020202020204" pitchFamily="34" charset="0"/>
              <a:buChar char="•"/>
            </a:pPr>
            <a:r>
              <a:rPr lang="en" altLang="zh-CN" sz="2800" dirty="0">
                <a:solidFill>
                  <a:schemeClr val="bg1"/>
                </a:solidFill>
                <a:latin typeface="Microsoft YaHei" panose="020B0503020204020204" pitchFamily="34" charset="-122"/>
                <a:ea typeface="Microsoft YaHei" panose="020B0503020204020204" pitchFamily="34" charset="-122"/>
              </a:rPr>
              <a:t>(ii) the time needed for app reviews to take place by the platform owner; e.g., Apple reviews for iOS apps. </a:t>
            </a:r>
          </a:p>
          <a:p>
            <a:pPr lvl="2">
              <a:buFont typeface="Arial" panose="020B0604020202020204" pitchFamily="34" charset="0"/>
              <a:buChar char="•"/>
            </a:pPr>
            <a:endParaRPr lang="en" altLang="zh-CN" sz="2800" dirty="0">
              <a:solidFill>
                <a:schemeClr val="bg1"/>
              </a:solidFill>
              <a:latin typeface="Microsoft YaHei" panose="020B0503020204020204" pitchFamily="34" charset="-122"/>
              <a:ea typeface="Microsoft YaHei" panose="020B0503020204020204" pitchFamily="34" charset="-122"/>
            </a:endParaRPr>
          </a:p>
          <a:p>
            <a:pPr>
              <a:buFont typeface="Arial" panose="020B0604020202020204" pitchFamily="34" charset="0"/>
              <a:buChar char="•"/>
            </a:pPr>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337123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746250" y="2979753"/>
            <a:ext cx="16687800" cy="3016210"/>
          </a:xfrm>
        </p:spPr>
        <p:txBody>
          <a:bodyPr/>
          <a:lstStyle/>
          <a:p>
            <a:r>
              <a:rPr lang="en" altLang="zh-CN" dirty="0"/>
              <a:t>Continuous Deployment of Mobile Software </a:t>
            </a:r>
          </a:p>
        </p:txBody>
      </p:sp>
      <p:sp>
        <p:nvSpPr>
          <p:cNvPr id="6" name="副标题 5"/>
          <p:cNvSpPr>
            <a:spLocks noGrp="1"/>
          </p:cNvSpPr>
          <p:nvPr>
            <p:ph type="subTitle" idx="4"/>
          </p:nvPr>
        </p:nvSpPr>
        <p:spPr/>
        <p:txBody>
          <a:bodyPr/>
          <a:lstStyle/>
          <a:p>
            <a:endParaRPr kumimoji="1" lang="zh-CN" altLang="en-US"/>
          </a:p>
        </p:txBody>
      </p:sp>
    </p:spTree>
    <p:extLst>
      <p:ext uri="{BB962C8B-B14F-4D97-AF65-F5344CB8AC3E}">
        <p14:creationId xmlns:p14="http://schemas.microsoft.com/office/powerpoint/2010/main" val="6900080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3531736"/>
          </a:xfrm>
        </p:spPr>
        <p:txBody>
          <a:bodyPr/>
          <a:lstStyle/>
          <a:p>
            <a:r>
              <a:rPr lang="en" altLang="zh-CN" dirty="0"/>
              <a:t>The key challenge in deploying mobile software </a:t>
            </a:r>
            <a:br>
              <a:rPr lang="en" altLang="zh-CN" dirty="0"/>
            </a:br>
            <a:endParaRPr lang="zh-CN" altLang="en-US" dirty="0"/>
          </a:p>
        </p:txBody>
      </p:sp>
      <p:sp>
        <p:nvSpPr>
          <p:cNvPr id="5" name="矩形 4">
            <a:extLst>
              <a:ext uri="{FF2B5EF4-FFF2-40B4-BE49-F238E27FC236}">
                <a16:creationId xmlns:a16="http://schemas.microsoft.com/office/drawing/2014/main" id="{80465949-F5D7-BD4B-8D69-F164E1789A61}"/>
              </a:ext>
            </a:extLst>
          </p:cNvPr>
          <p:cNvSpPr/>
          <p:nvPr/>
        </p:nvSpPr>
        <p:spPr>
          <a:xfrm>
            <a:off x="1212850" y="3250565"/>
            <a:ext cx="17526000" cy="6801862"/>
          </a:xfrm>
          <a:prstGeom prst="rect">
            <a:avLst/>
          </a:prstGeom>
        </p:spPr>
        <p:txBody>
          <a:bodyPr wrap="square">
            <a:spAutoFit/>
          </a:bodyPr>
          <a:lstStyle/>
          <a:p>
            <a:pPr>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The frequency of software updates may be limited be- cause</a:t>
            </a:r>
          </a:p>
          <a:p>
            <a:pPr lvl="2">
              <a:buFont typeface="Arial" panose="020B0604020202020204" pitchFamily="34" charset="0"/>
              <a:buChar char="•"/>
            </a:pPr>
            <a:r>
              <a:rPr lang="en" altLang="zh-CN" sz="2800" dirty="0">
                <a:solidFill>
                  <a:schemeClr val="bg1"/>
                </a:solidFill>
                <a:latin typeface="Microsoft YaHei" panose="020B0503020204020204" pitchFamily="34" charset="-122"/>
                <a:ea typeface="Microsoft YaHei" panose="020B0503020204020204" pitchFamily="34" charset="-122"/>
              </a:rPr>
              <a:t> (</a:t>
            </a:r>
            <a:r>
              <a:rPr lang="en" altLang="zh-CN" sz="2800" dirty="0" err="1">
                <a:solidFill>
                  <a:schemeClr val="bg1"/>
                </a:solidFill>
                <a:latin typeface="Microsoft YaHei" panose="020B0503020204020204" pitchFamily="34" charset="-122"/>
                <a:ea typeface="Microsoft YaHei" panose="020B0503020204020204" pitchFamily="34" charset="-122"/>
              </a:rPr>
              <a:t>i</a:t>
            </a:r>
            <a:r>
              <a:rPr lang="en" altLang="zh-CN" sz="2800" dirty="0">
                <a:solidFill>
                  <a:schemeClr val="bg1"/>
                </a:solidFill>
                <a:latin typeface="Microsoft YaHei" panose="020B0503020204020204" pitchFamily="34" charset="-122"/>
                <a:ea typeface="Microsoft YaHei" panose="020B0503020204020204" pitchFamily="34" charset="-122"/>
              </a:rPr>
              <a:t>) software updates on mobile platforms are not entirely transparent to the end-user, and </a:t>
            </a:r>
          </a:p>
          <a:p>
            <a:pPr lvl="2">
              <a:buFont typeface="Arial" panose="020B0604020202020204" pitchFamily="34" charset="0"/>
              <a:buChar char="•"/>
            </a:pPr>
            <a:r>
              <a:rPr lang="en" altLang="zh-CN" sz="2800" dirty="0">
                <a:solidFill>
                  <a:schemeClr val="bg1"/>
                </a:solidFill>
                <a:latin typeface="Microsoft YaHei" panose="020B0503020204020204" pitchFamily="34" charset="-122"/>
                <a:ea typeface="Microsoft YaHei" panose="020B0503020204020204" pitchFamily="34" charset="-122"/>
              </a:rPr>
              <a:t>(ii) the time needed for app reviews to take place by the platform owner; e.g., Apple reviews for iOS apps. </a:t>
            </a:r>
          </a:p>
          <a:p>
            <a:pPr lvl="2">
              <a:buFont typeface="Arial" panose="020B0604020202020204" pitchFamily="34" charset="0"/>
              <a:buChar char="•"/>
            </a:pPr>
            <a:endParaRPr lang="en" altLang="zh-CN" sz="2800" dirty="0">
              <a:solidFill>
                <a:schemeClr val="bg1"/>
              </a:solidFill>
              <a:latin typeface="Microsoft YaHei" panose="020B0503020204020204" pitchFamily="34" charset="-122"/>
              <a:ea typeface="Microsoft YaHei" panose="020B0503020204020204" pitchFamily="34" charset="-122"/>
            </a:endParaRPr>
          </a:p>
          <a:p>
            <a:pPr>
              <a:buFont typeface="Arial" panose="020B0604020202020204" pitchFamily="34" charset="0"/>
              <a:buChar char="•"/>
            </a:pPr>
            <a:r>
              <a:rPr lang="en" altLang="zh-CN" sz="5400" dirty="0">
                <a:solidFill>
                  <a:schemeClr val="bg1"/>
                </a:solidFill>
                <a:latin typeface="Microsoft YaHei" panose="020B0503020204020204" pitchFamily="34" charset="-122"/>
                <a:ea typeface="Microsoft YaHei" panose="020B0503020204020204" pitchFamily="34" charset="-122"/>
              </a:rPr>
              <a:t>Software cannot be deployed in increments one module at a time; rather all of the software has to be deployed as one large binary; this increases risk. </a:t>
            </a:r>
          </a:p>
          <a:p>
            <a:pPr>
              <a:buFont typeface="Arial" panose="020B0604020202020204" pitchFamily="34" charset="0"/>
              <a:buChar char="•"/>
            </a:pPr>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279027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kumimoji="1" lang="zh-CN" altLang="en-US" dirty="0"/>
              <a:t>案例使用许可协议</a:t>
            </a:r>
          </a:p>
        </p:txBody>
      </p:sp>
      <p:sp>
        <p:nvSpPr>
          <p:cNvPr id="5" name="文本占位符 4"/>
          <p:cNvSpPr>
            <a:spLocks noGrp="1"/>
          </p:cNvSpPr>
          <p:nvPr>
            <p:ph type="body" idx="1"/>
          </p:nvPr>
        </p:nvSpPr>
        <p:spPr/>
        <p:txBody>
          <a:bodyPr/>
          <a:lstStyle/>
          <a:p>
            <a:endParaRPr kumimoji="1" lang="zh-CN" altLang="en-US"/>
          </a:p>
        </p:txBody>
      </p:sp>
      <p:pic>
        <p:nvPicPr>
          <p:cNvPr id="2" name="图片 1"/>
          <p:cNvPicPr>
            <a:picLocks noChangeAspect="1"/>
          </p:cNvPicPr>
          <p:nvPr/>
        </p:nvPicPr>
        <p:blipFill>
          <a:blip r:embed="rId3"/>
          <a:stretch>
            <a:fillRect/>
          </a:stretch>
        </p:blipFill>
        <p:spPr>
          <a:xfrm>
            <a:off x="968374" y="2835275"/>
            <a:ext cx="18419446" cy="8122713"/>
          </a:xfrm>
          <a:prstGeom prst="rect">
            <a:avLst/>
          </a:prstGeom>
          <a:ln w="190500" cap="sq">
            <a:solidFill>
              <a:srgbClr val="C8C6BD"/>
            </a:solidFill>
            <a:prstDash val="solid"/>
            <a:miter lim="800000"/>
            <a:headEnd/>
            <a:tailEnd/>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style>
          <a:lnRef idx="3">
            <a:schemeClr val="lt1"/>
          </a:lnRef>
          <a:fillRef idx="1">
            <a:schemeClr val="accent3"/>
          </a:fillRef>
          <a:effectRef idx="1">
            <a:schemeClr val="accent3"/>
          </a:effectRef>
          <a:fontRef idx="minor">
            <a:schemeClr val="lt1"/>
          </a:fontRef>
        </p:style>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3531736"/>
          </a:xfrm>
        </p:spPr>
        <p:txBody>
          <a:bodyPr/>
          <a:lstStyle/>
          <a:p>
            <a:r>
              <a:rPr lang="en" altLang="zh-CN" dirty="0"/>
              <a:t>The key challenge in deploying mobile software </a:t>
            </a:r>
            <a:br>
              <a:rPr lang="en" altLang="zh-CN" dirty="0"/>
            </a:br>
            <a:endParaRPr lang="zh-CN" altLang="en-US" dirty="0"/>
          </a:p>
        </p:txBody>
      </p:sp>
      <p:sp>
        <p:nvSpPr>
          <p:cNvPr id="4" name="矩形 3">
            <a:extLst>
              <a:ext uri="{FF2B5EF4-FFF2-40B4-BE49-F238E27FC236}">
                <a16:creationId xmlns:a16="http://schemas.microsoft.com/office/drawing/2014/main" id="{38A6CA78-F6D3-E547-B5B8-C594A920DDE2}"/>
              </a:ext>
            </a:extLst>
          </p:cNvPr>
          <p:cNvSpPr/>
          <p:nvPr/>
        </p:nvSpPr>
        <p:spPr>
          <a:xfrm>
            <a:off x="1289050" y="3216275"/>
            <a:ext cx="17526000" cy="9541073"/>
          </a:xfrm>
          <a:prstGeom prst="rect">
            <a:avLst/>
          </a:prstGeom>
        </p:spPr>
        <p:txBody>
          <a:bodyPr wrap="square">
            <a:spAutoFit/>
          </a:bodyPr>
          <a:lstStyle/>
          <a:p>
            <a:r>
              <a:rPr lang="en" altLang="zh-CN" sz="4000" dirty="0">
                <a:solidFill>
                  <a:schemeClr val="bg1"/>
                </a:solidFill>
                <a:latin typeface="Microsoft YaHei" panose="020B0503020204020204" pitchFamily="34" charset="-122"/>
                <a:ea typeface="Microsoft YaHei" panose="020B0503020204020204" pitchFamily="34" charset="-122"/>
              </a:rPr>
              <a:t>Risk mitigation actions are more limited; for example, hot-fixes and roll-backs are largely unacceptable and can be applied only in the rarest of circumstances as they involve the cooperation of the distributor of the software (e.g., Apple). </a:t>
            </a:r>
          </a:p>
          <a:p>
            <a:endParaRPr lang="en" altLang="zh-CN" sz="4000" dirty="0">
              <a:solidFill>
                <a:schemeClr val="bg1"/>
              </a:solidFill>
              <a:latin typeface="Microsoft YaHei" panose="020B0503020204020204" pitchFamily="34" charset="-122"/>
              <a:ea typeface="Microsoft YaHei" panose="020B0503020204020204" pitchFamily="34" charset="-122"/>
            </a:endParaRPr>
          </a:p>
          <a:p>
            <a:r>
              <a:rPr lang="en" altLang="zh-CN" sz="4000" dirty="0">
                <a:solidFill>
                  <a:schemeClr val="bg1"/>
                </a:solidFill>
                <a:latin typeface="Microsoft YaHei" panose="020B0503020204020204" pitchFamily="34" charset="-122"/>
                <a:ea typeface="Microsoft YaHei" panose="020B0503020204020204" pitchFamily="34" charset="-122"/>
              </a:rPr>
              <a:t>The end user can choose when to upgrade the mobile software (if at all), which implies that different </a:t>
            </a:r>
            <a:r>
              <a:rPr lang="en" altLang="zh-CN" sz="4000" dirty="0" err="1">
                <a:solidFill>
                  <a:schemeClr val="bg1"/>
                </a:solidFill>
                <a:latin typeface="Microsoft YaHei" panose="020B0503020204020204" pitchFamily="34" charset="-122"/>
                <a:ea typeface="Microsoft YaHei" panose="020B0503020204020204" pitchFamily="34" charset="-122"/>
              </a:rPr>
              <a:t>ver</a:t>
            </a:r>
            <a:r>
              <a:rPr lang="en" altLang="zh-CN" sz="4000" dirty="0">
                <a:solidFill>
                  <a:schemeClr val="bg1"/>
                </a:solidFill>
                <a:latin typeface="Microsoft YaHei" panose="020B0503020204020204" pitchFamily="34" charset="-122"/>
                <a:ea typeface="Microsoft YaHei" panose="020B0503020204020204" pitchFamily="34" charset="-122"/>
              </a:rPr>
              <a:t>- </a:t>
            </a:r>
            <a:r>
              <a:rPr lang="en" altLang="zh-CN" sz="4000" dirty="0" err="1">
                <a:solidFill>
                  <a:schemeClr val="bg1"/>
                </a:solidFill>
                <a:latin typeface="Microsoft YaHei" panose="020B0503020204020204" pitchFamily="34" charset="-122"/>
                <a:ea typeface="Microsoft YaHei" panose="020B0503020204020204" pitchFamily="34" charset="-122"/>
              </a:rPr>
              <a:t>sions</a:t>
            </a:r>
            <a:r>
              <a:rPr lang="en" altLang="zh-CN" sz="4000" dirty="0">
                <a:solidFill>
                  <a:schemeClr val="bg1"/>
                </a:solidFill>
                <a:latin typeface="Microsoft YaHei" panose="020B0503020204020204" pitchFamily="34" charset="-122"/>
                <a:ea typeface="Microsoft YaHei" panose="020B0503020204020204" pitchFamily="34" charset="-122"/>
              </a:rPr>
              <a:t> of the software run at the same time and need to continue functioning correctly. </a:t>
            </a:r>
          </a:p>
          <a:p>
            <a:endParaRPr lang="en" altLang="zh-CN" sz="4000" dirty="0">
              <a:solidFill>
                <a:schemeClr val="bg1"/>
              </a:solidFill>
              <a:latin typeface="Microsoft YaHei" panose="020B0503020204020204" pitchFamily="34" charset="-122"/>
              <a:ea typeface="Microsoft YaHei" panose="020B0503020204020204" pitchFamily="34" charset="-122"/>
            </a:endParaRPr>
          </a:p>
          <a:p>
            <a:r>
              <a:rPr lang="en" altLang="zh-CN" sz="4000" dirty="0">
                <a:solidFill>
                  <a:schemeClr val="bg1"/>
                </a:solidFill>
                <a:latin typeface="Microsoft YaHei" panose="020B0503020204020204" pitchFamily="34" charset="-122"/>
                <a:ea typeface="Microsoft YaHei" panose="020B0503020204020204" pitchFamily="34" charset="-122"/>
              </a:rPr>
              <a:t>Many hardware variants — especially for Android — and multiple OS variants need to be supported simul- </a:t>
            </a:r>
            <a:r>
              <a:rPr lang="en" altLang="zh-CN" sz="4000" dirty="0" err="1">
                <a:solidFill>
                  <a:schemeClr val="bg1"/>
                </a:solidFill>
                <a:latin typeface="Microsoft YaHei" panose="020B0503020204020204" pitchFamily="34" charset="-122"/>
                <a:ea typeface="Microsoft YaHei" panose="020B0503020204020204" pitchFamily="34" charset="-122"/>
              </a:rPr>
              <a:t>taneously</a:t>
            </a:r>
            <a:r>
              <a:rPr lang="en" altLang="zh-CN" sz="4000" dirty="0">
                <a:solidFill>
                  <a:schemeClr val="bg1"/>
                </a:solidFill>
                <a:latin typeface="Microsoft YaHei" panose="020B0503020204020204" pitchFamily="34" charset="-122"/>
                <a:ea typeface="Microsoft YaHei" panose="020B0503020204020204" pitchFamily="34" charset="-122"/>
              </a:rPr>
              <a:t>. The risk of each deployment is increased significantly because of the size of the Cartesian prod- </a:t>
            </a:r>
            <a:r>
              <a:rPr lang="en" altLang="zh-CN" sz="4000" dirty="0" err="1">
                <a:solidFill>
                  <a:schemeClr val="bg1"/>
                </a:solidFill>
                <a:latin typeface="Microsoft YaHei" panose="020B0503020204020204" pitchFamily="34" charset="-122"/>
                <a:ea typeface="Microsoft YaHei" panose="020B0503020204020204" pitchFamily="34" charset="-122"/>
              </a:rPr>
              <a:t>uct</a:t>
            </a:r>
            <a:r>
              <a:rPr lang="en" altLang="zh-CN" sz="4000" dirty="0">
                <a:solidFill>
                  <a:schemeClr val="bg1"/>
                </a:solidFill>
                <a:latin typeface="Microsoft YaHei" panose="020B0503020204020204" pitchFamily="34" charset="-122"/>
                <a:ea typeface="Microsoft YaHei" panose="020B0503020204020204" pitchFamily="34" charset="-122"/>
              </a:rPr>
              <a:t>: app version × (OS type &amp; version) × hardware platform. </a:t>
            </a:r>
          </a:p>
          <a:p>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603405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746250" y="2979753"/>
            <a:ext cx="16687800" cy="1508105"/>
          </a:xfrm>
        </p:spPr>
        <p:txBody>
          <a:bodyPr/>
          <a:lstStyle/>
          <a:p>
            <a:r>
              <a:rPr lang="en" altLang="zh-CN" b="0" dirty="0"/>
              <a:t>MOBILE RELEASE CYCLE </a:t>
            </a:r>
            <a:endParaRPr lang="en" altLang="zh-CN" dirty="0"/>
          </a:p>
        </p:txBody>
      </p:sp>
    </p:spTree>
    <p:extLst>
      <p:ext uri="{BB962C8B-B14F-4D97-AF65-F5344CB8AC3E}">
        <p14:creationId xmlns:p14="http://schemas.microsoft.com/office/powerpoint/2010/main" val="27932422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dirty="0"/>
              <a:t>The overall architecture</a:t>
            </a:r>
            <a:endParaRPr lang="zh-CN" altLang="en-US" dirty="0"/>
          </a:p>
        </p:txBody>
      </p:sp>
      <p:pic>
        <p:nvPicPr>
          <p:cNvPr id="3" name="图片 2">
            <a:extLst>
              <a:ext uri="{FF2B5EF4-FFF2-40B4-BE49-F238E27FC236}">
                <a16:creationId xmlns:a16="http://schemas.microsoft.com/office/drawing/2014/main" id="{956087AC-E532-524B-ADBB-546A44799281}"/>
              </a:ext>
            </a:extLst>
          </p:cNvPr>
          <p:cNvPicPr>
            <a:picLocks noChangeAspect="1"/>
          </p:cNvPicPr>
          <p:nvPr/>
        </p:nvPicPr>
        <p:blipFill>
          <a:blip r:embed="rId3"/>
          <a:stretch>
            <a:fillRect/>
          </a:stretch>
        </p:blipFill>
        <p:spPr>
          <a:xfrm>
            <a:off x="1005205" y="2183720"/>
            <a:ext cx="17428845" cy="9033555"/>
          </a:xfrm>
          <a:prstGeom prst="rect">
            <a:avLst/>
          </a:prstGeom>
        </p:spPr>
      </p:pic>
    </p:spTree>
    <p:extLst>
      <p:ext uri="{BB962C8B-B14F-4D97-AF65-F5344CB8AC3E}">
        <p14:creationId xmlns:p14="http://schemas.microsoft.com/office/powerpoint/2010/main" val="11506792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b="0" dirty="0"/>
              <a:t>Deployment Activities </a:t>
            </a:r>
            <a:r>
              <a:rPr lang="en-US" altLang="zh-CN" b="0" dirty="0"/>
              <a:t>-</a:t>
            </a:r>
            <a:r>
              <a:rPr lang="en" altLang="zh-CN" b="0" i="1" dirty="0"/>
              <a:t>IOS</a:t>
            </a:r>
            <a:r>
              <a:rPr lang="en" altLang="zh-CN" i="1" dirty="0"/>
              <a:t> </a:t>
            </a:r>
            <a:endParaRPr lang="zh-CN" altLang="en-US" dirty="0"/>
          </a:p>
        </p:txBody>
      </p:sp>
      <p:sp>
        <p:nvSpPr>
          <p:cNvPr id="4" name="矩形 3">
            <a:extLst>
              <a:ext uri="{FF2B5EF4-FFF2-40B4-BE49-F238E27FC236}">
                <a16:creationId xmlns:a16="http://schemas.microsoft.com/office/drawing/2014/main" id="{EBD3561C-F121-6645-9458-2B90A5586C5B}"/>
              </a:ext>
            </a:extLst>
          </p:cNvPr>
          <p:cNvSpPr/>
          <p:nvPr/>
        </p:nvSpPr>
        <p:spPr>
          <a:xfrm>
            <a:off x="1289050" y="2606675"/>
            <a:ext cx="17526000" cy="7694414"/>
          </a:xfrm>
          <a:prstGeom prst="rect">
            <a:avLst/>
          </a:prstGeom>
        </p:spPr>
        <p:txBody>
          <a:bodyPr wrap="square">
            <a:spAutoFit/>
          </a:bodyPr>
          <a:lstStyle/>
          <a:p>
            <a:r>
              <a:rPr lang="en" altLang="zh-CN" sz="4000" dirty="0">
                <a:solidFill>
                  <a:schemeClr val="bg1"/>
                </a:solidFill>
                <a:latin typeface="Microsoft YaHei" panose="020B0503020204020204" pitchFamily="34" charset="-122"/>
                <a:ea typeface="Microsoft YaHei" panose="020B0503020204020204" pitchFamily="34" charset="-122"/>
              </a:rPr>
              <a:t> two week cadence every other Sunday at 6pm </a:t>
            </a:r>
          </a:p>
          <a:p>
            <a:endParaRPr lang="en" altLang="zh-CN" sz="4000" dirty="0">
              <a:solidFill>
                <a:schemeClr val="bg1"/>
              </a:solidFill>
              <a:latin typeface="Microsoft YaHei" panose="020B0503020204020204" pitchFamily="34" charset="-122"/>
              <a:ea typeface="Microsoft YaHei" panose="020B0503020204020204" pitchFamily="34" charset="-122"/>
            </a:endParaRPr>
          </a:p>
          <a:p>
            <a:r>
              <a:rPr lang="en" altLang="zh-CN" sz="4000" dirty="0">
                <a:solidFill>
                  <a:schemeClr val="bg1"/>
                </a:solidFill>
                <a:latin typeface="Microsoft YaHei" panose="020B0503020204020204" pitchFamily="34" charset="-122"/>
                <a:ea typeface="Microsoft YaHei" panose="020B0503020204020204" pitchFamily="34" charset="-122"/>
              </a:rPr>
              <a:t>The end user can choose when to upgrade the mobile software (if at all), which implies that different </a:t>
            </a:r>
            <a:r>
              <a:rPr lang="en" altLang="zh-CN" sz="4000" dirty="0" err="1">
                <a:solidFill>
                  <a:schemeClr val="bg1"/>
                </a:solidFill>
                <a:latin typeface="Microsoft YaHei" panose="020B0503020204020204" pitchFamily="34" charset="-122"/>
                <a:ea typeface="Microsoft YaHei" panose="020B0503020204020204" pitchFamily="34" charset="-122"/>
              </a:rPr>
              <a:t>ver</a:t>
            </a:r>
            <a:r>
              <a:rPr lang="en" altLang="zh-CN" sz="4000" dirty="0">
                <a:solidFill>
                  <a:schemeClr val="bg1"/>
                </a:solidFill>
                <a:latin typeface="Microsoft YaHei" panose="020B0503020204020204" pitchFamily="34" charset="-122"/>
                <a:ea typeface="Microsoft YaHei" panose="020B0503020204020204" pitchFamily="34" charset="-122"/>
              </a:rPr>
              <a:t>- </a:t>
            </a:r>
            <a:r>
              <a:rPr lang="en" altLang="zh-CN" sz="4000" dirty="0" err="1">
                <a:solidFill>
                  <a:schemeClr val="bg1"/>
                </a:solidFill>
                <a:latin typeface="Microsoft YaHei" panose="020B0503020204020204" pitchFamily="34" charset="-122"/>
                <a:ea typeface="Microsoft YaHei" panose="020B0503020204020204" pitchFamily="34" charset="-122"/>
              </a:rPr>
              <a:t>sions</a:t>
            </a:r>
            <a:r>
              <a:rPr lang="en" altLang="zh-CN" sz="4000" dirty="0">
                <a:solidFill>
                  <a:schemeClr val="bg1"/>
                </a:solidFill>
                <a:latin typeface="Microsoft YaHei" panose="020B0503020204020204" pitchFamily="34" charset="-122"/>
                <a:ea typeface="Microsoft YaHei" panose="020B0503020204020204" pitchFamily="34" charset="-122"/>
              </a:rPr>
              <a:t> of the software run at the same time and need to continue functioning correctly. </a:t>
            </a:r>
          </a:p>
          <a:p>
            <a:endParaRPr lang="en" altLang="zh-CN" sz="4000" dirty="0">
              <a:solidFill>
                <a:schemeClr val="bg1"/>
              </a:solidFill>
              <a:latin typeface="Microsoft YaHei" panose="020B0503020204020204" pitchFamily="34" charset="-122"/>
              <a:ea typeface="Microsoft YaHei" panose="020B0503020204020204" pitchFamily="34" charset="-122"/>
            </a:endParaRPr>
          </a:p>
          <a:p>
            <a:r>
              <a:rPr lang="en" altLang="zh-CN" sz="4000" dirty="0">
                <a:solidFill>
                  <a:schemeClr val="bg1"/>
                </a:solidFill>
                <a:latin typeface="Microsoft YaHei" panose="020B0503020204020204" pitchFamily="34" charset="-122"/>
                <a:ea typeface="Microsoft YaHei" panose="020B0503020204020204" pitchFamily="34" charset="-122"/>
              </a:rPr>
              <a:t>Many hardware variants — especially for Android — and multiple OS variants need to be supported simul- </a:t>
            </a:r>
            <a:r>
              <a:rPr lang="en" altLang="zh-CN" sz="4000" dirty="0" err="1">
                <a:solidFill>
                  <a:schemeClr val="bg1"/>
                </a:solidFill>
                <a:latin typeface="Microsoft YaHei" panose="020B0503020204020204" pitchFamily="34" charset="-122"/>
                <a:ea typeface="Microsoft YaHei" panose="020B0503020204020204" pitchFamily="34" charset="-122"/>
              </a:rPr>
              <a:t>taneously</a:t>
            </a:r>
            <a:r>
              <a:rPr lang="en" altLang="zh-CN" sz="4000" dirty="0">
                <a:solidFill>
                  <a:schemeClr val="bg1"/>
                </a:solidFill>
                <a:latin typeface="Microsoft YaHei" panose="020B0503020204020204" pitchFamily="34" charset="-122"/>
                <a:ea typeface="Microsoft YaHei" panose="020B0503020204020204" pitchFamily="34" charset="-122"/>
              </a:rPr>
              <a:t>. The risk of each deployment is increased significantly because of the size of the Cartesian prod- </a:t>
            </a:r>
            <a:r>
              <a:rPr lang="en" altLang="zh-CN" sz="4000" dirty="0" err="1">
                <a:solidFill>
                  <a:schemeClr val="bg1"/>
                </a:solidFill>
                <a:latin typeface="Microsoft YaHei" panose="020B0503020204020204" pitchFamily="34" charset="-122"/>
                <a:ea typeface="Microsoft YaHei" panose="020B0503020204020204" pitchFamily="34" charset="-122"/>
              </a:rPr>
              <a:t>uct</a:t>
            </a:r>
            <a:r>
              <a:rPr lang="en" altLang="zh-CN" sz="4000" dirty="0">
                <a:solidFill>
                  <a:schemeClr val="bg1"/>
                </a:solidFill>
                <a:latin typeface="Microsoft YaHei" panose="020B0503020204020204" pitchFamily="34" charset="-122"/>
                <a:ea typeface="Microsoft YaHei" panose="020B0503020204020204" pitchFamily="34" charset="-122"/>
              </a:rPr>
              <a:t>: app version × (OS type &amp; version) × hardware platform. </a:t>
            </a:r>
          </a:p>
          <a:p>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3630949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b="0" dirty="0"/>
              <a:t>Deployment Activities </a:t>
            </a:r>
            <a:r>
              <a:rPr lang="en-US" altLang="zh-CN" b="0" dirty="0"/>
              <a:t>-</a:t>
            </a:r>
            <a:r>
              <a:rPr lang="en" altLang="zh-CN" b="0" i="1" dirty="0"/>
              <a:t>Android</a:t>
            </a:r>
            <a:r>
              <a:rPr lang="en" altLang="zh-CN" i="1" dirty="0"/>
              <a:t> </a:t>
            </a:r>
            <a:endParaRPr lang="zh-CN" altLang="en-US" dirty="0"/>
          </a:p>
        </p:txBody>
      </p:sp>
      <p:sp>
        <p:nvSpPr>
          <p:cNvPr id="4" name="矩形 3">
            <a:extLst>
              <a:ext uri="{FF2B5EF4-FFF2-40B4-BE49-F238E27FC236}">
                <a16:creationId xmlns:a16="http://schemas.microsoft.com/office/drawing/2014/main" id="{C4388111-A0B3-6C4B-8363-E91199D97CF7}"/>
              </a:ext>
            </a:extLst>
          </p:cNvPr>
          <p:cNvSpPr/>
          <p:nvPr/>
        </p:nvSpPr>
        <p:spPr>
          <a:xfrm>
            <a:off x="1212850" y="2666802"/>
            <a:ext cx="17526000" cy="4616648"/>
          </a:xfrm>
          <a:prstGeom prst="rect">
            <a:avLst/>
          </a:prstGeom>
        </p:spPr>
        <p:txBody>
          <a:bodyPr wrap="square">
            <a:spAutoFit/>
          </a:bodyPr>
          <a:lstStyle/>
          <a:p>
            <a:r>
              <a:rPr lang="en" altLang="zh-CN" sz="4000" dirty="0">
                <a:solidFill>
                  <a:schemeClr val="bg1"/>
                </a:solidFill>
                <a:latin typeface="Microsoft YaHei" panose="020B0503020204020204" pitchFamily="34" charset="-122"/>
                <a:ea typeface="Microsoft YaHei" panose="020B0503020204020204" pitchFamily="34" charset="-122"/>
              </a:rPr>
              <a:t>branches are cut</a:t>
            </a:r>
            <a:r>
              <a:rPr lang="zh-CN" altLang="en-US" sz="4000" dirty="0">
                <a:solidFill>
                  <a:schemeClr val="bg1"/>
                </a:solidFill>
                <a:latin typeface="Microsoft YaHei" panose="020B0503020204020204" pitchFamily="34" charset="-122"/>
                <a:ea typeface="Microsoft YaHei" panose="020B0503020204020204" pitchFamily="34" charset="-122"/>
              </a:rPr>
              <a:t> </a:t>
            </a:r>
            <a:r>
              <a:rPr lang="en" altLang="zh-CN" sz="4000" dirty="0">
                <a:solidFill>
                  <a:schemeClr val="bg1"/>
                </a:solidFill>
                <a:latin typeface="Microsoft YaHei" panose="020B0503020204020204" pitchFamily="34" charset="-122"/>
                <a:ea typeface="Microsoft YaHei" panose="020B0503020204020204" pitchFamily="34" charset="-122"/>
              </a:rPr>
              <a:t>at a 1-week cadence rather than a 2-week cadence </a:t>
            </a:r>
          </a:p>
          <a:p>
            <a:endParaRPr lang="en" altLang="zh-CN" sz="4000" dirty="0">
              <a:solidFill>
                <a:schemeClr val="bg1"/>
              </a:solidFill>
              <a:latin typeface="Microsoft YaHei" panose="020B0503020204020204" pitchFamily="34" charset="-122"/>
              <a:ea typeface="Microsoft YaHei" panose="020B0503020204020204" pitchFamily="34" charset="-122"/>
            </a:endParaRPr>
          </a:p>
          <a:p>
            <a:r>
              <a:rPr lang="en" altLang="zh-CN" sz="4000" dirty="0">
                <a:solidFill>
                  <a:schemeClr val="bg1"/>
                </a:solidFill>
                <a:latin typeface="Microsoft YaHei" panose="020B0503020204020204" pitchFamily="34" charset="-122"/>
                <a:ea typeface="Microsoft YaHei" panose="020B0503020204020204" pitchFamily="34" charset="-122"/>
              </a:rPr>
              <a:t>first only 20%, then 50%, and finally 100% </a:t>
            </a:r>
          </a:p>
          <a:p>
            <a:endParaRPr lang="en" altLang="zh-CN" sz="4000" dirty="0">
              <a:solidFill>
                <a:schemeClr val="bg1"/>
              </a:solidFill>
              <a:latin typeface="Microsoft YaHei" panose="020B0503020204020204" pitchFamily="34" charset="-122"/>
              <a:ea typeface="Microsoft YaHei" panose="020B0503020204020204" pitchFamily="34" charset="-122"/>
            </a:endParaRPr>
          </a:p>
          <a:p>
            <a:r>
              <a:rPr lang="en" altLang="zh-CN" sz="4000" dirty="0">
                <a:solidFill>
                  <a:schemeClr val="bg1"/>
                </a:solidFill>
                <a:latin typeface="Microsoft YaHei" panose="020B0503020204020204" pitchFamily="34" charset="-122"/>
                <a:ea typeface="Microsoft YaHei" panose="020B0503020204020204" pitchFamily="34" charset="-122"/>
              </a:rPr>
              <a:t>releases Alpha and Beta versions of the app </a:t>
            </a:r>
          </a:p>
          <a:p>
            <a:r>
              <a:rPr lang="en" altLang="zh-CN" sz="4000" dirty="0">
                <a:solidFill>
                  <a:schemeClr val="bg1"/>
                </a:solidFill>
                <a:latin typeface="Microsoft YaHei" panose="020B0503020204020204" pitchFamily="34" charset="-122"/>
                <a:ea typeface="Microsoft YaHei" panose="020B0503020204020204" pitchFamily="34" charset="-122"/>
              </a:rPr>
              <a:t> </a:t>
            </a:r>
          </a:p>
          <a:p>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6545232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3531736"/>
          </a:xfrm>
        </p:spPr>
        <p:txBody>
          <a:bodyPr/>
          <a:lstStyle/>
          <a:p>
            <a:r>
              <a:rPr lang="en" altLang="zh-CN" b="0" dirty="0"/>
              <a:t>Deployment Activities </a:t>
            </a:r>
            <a:r>
              <a:rPr lang="en-US" altLang="zh-CN" b="0" dirty="0"/>
              <a:t>-</a:t>
            </a:r>
            <a:r>
              <a:rPr lang="en" altLang="zh-CN" i="1" dirty="0"/>
              <a:t> Release Engineering Team </a:t>
            </a:r>
            <a:br>
              <a:rPr lang="en" altLang="zh-CN" dirty="0"/>
            </a:br>
            <a:r>
              <a:rPr lang="en" altLang="zh-CN" i="1" dirty="0"/>
              <a:t> </a:t>
            </a:r>
            <a:endParaRPr lang="zh-CN" altLang="en-US" dirty="0"/>
          </a:p>
        </p:txBody>
      </p:sp>
      <p:sp>
        <p:nvSpPr>
          <p:cNvPr id="3" name="矩形 2">
            <a:extLst>
              <a:ext uri="{FF2B5EF4-FFF2-40B4-BE49-F238E27FC236}">
                <a16:creationId xmlns:a16="http://schemas.microsoft.com/office/drawing/2014/main" id="{1C70FD71-2C83-9F4C-BB3B-7433DD8A229E}"/>
              </a:ext>
            </a:extLst>
          </p:cNvPr>
          <p:cNvSpPr/>
          <p:nvPr/>
        </p:nvSpPr>
        <p:spPr>
          <a:xfrm>
            <a:off x="1289050" y="3216275"/>
            <a:ext cx="17526000" cy="2554545"/>
          </a:xfrm>
          <a:prstGeom prst="rect">
            <a:avLst/>
          </a:prstGeom>
        </p:spPr>
        <p:txBody>
          <a:bodyPr wrap="square">
            <a:spAutoFit/>
          </a:bodyPr>
          <a:lstStyle/>
          <a:p>
            <a:r>
              <a:rPr lang="en" altLang="zh-CN" sz="4000" dirty="0">
                <a:solidFill>
                  <a:schemeClr val="bg1"/>
                </a:solidFill>
                <a:latin typeface="Microsoft YaHei" panose="020B0503020204020204" pitchFamily="34" charset="-122"/>
                <a:ea typeface="Microsoft YaHei" panose="020B0503020204020204" pitchFamily="34" charset="-122"/>
              </a:rPr>
              <a:t>it has fewer than 10 members </a:t>
            </a:r>
          </a:p>
          <a:p>
            <a:endParaRPr lang="en" altLang="zh-CN" sz="4000" dirty="0">
              <a:solidFill>
                <a:schemeClr val="bg1"/>
              </a:solidFill>
              <a:latin typeface="Microsoft YaHei" panose="020B0503020204020204" pitchFamily="34" charset="-122"/>
              <a:ea typeface="Microsoft YaHei" panose="020B0503020204020204" pitchFamily="34" charset="-122"/>
            </a:endParaRPr>
          </a:p>
          <a:p>
            <a:r>
              <a:rPr lang="en" altLang="zh-CN" sz="4000" dirty="0">
                <a:solidFill>
                  <a:schemeClr val="bg1"/>
                </a:solidFill>
                <a:latin typeface="Microsoft YaHei" panose="020B0503020204020204" pitchFamily="34" charset="-122"/>
                <a:ea typeface="Microsoft YaHei" panose="020B0503020204020204" pitchFamily="34" charset="-122"/>
              </a:rPr>
              <a:t>Senior product developers </a:t>
            </a:r>
            <a:r>
              <a:rPr lang="zh-CN" altLang="en-US" sz="4000" dirty="0">
                <a:solidFill>
                  <a:schemeClr val="bg1"/>
                </a:solidFill>
                <a:latin typeface="Microsoft YaHei" panose="020B0503020204020204" pitchFamily="34" charset="-122"/>
                <a:ea typeface="Microsoft YaHei" panose="020B0503020204020204" pitchFamily="34" charset="-122"/>
              </a:rPr>
              <a:t> </a:t>
            </a:r>
            <a:r>
              <a:rPr lang="en" altLang="zh-CN" sz="4000" dirty="0">
                <a:solidFill>
                  <a:schemeClr val="bg1"/>
                </a:solidFill>
                <a:latin typeface="Microsoft YaHei" panose="020B0503020204020204" pitchFamily="34" charset="-122"/>
                <a:ea typeface="Microsoft YaHei" panose="020B0503020204020204" pitchFamily="34" charset="-122"/>
              </a:rPr>
              <a:t>work for the Release Engineering Team </a:t>
            </a:r>
          </a:p>
          <a:p>
            <a:endParaRPr lang="en" altLang="zh-CN" sz="40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8764448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b="0" dirty="0"/>
              <a:t>DATA COLLECTED </a:t>
            </a:r>
            <a:endParaRPr lang="en" altLang="zh-CN" dirty="0"/>
          </a:p>
        </p:txBody>
      </p:sp>
      <p:sp>
        <p:nvSpPr>
          <p:cNvPr id="3" name="矩形 2">
            <a:extLst>
              <a:ext uri="{FF2B5EF4-FFF2-40B4-BE49-F238E27FC236}">
                <a16:creationId xmlns:a16="http://schemas.microsoft.com/office/drawing/2014/main" id="{A3CE9B93-999E-7A4F-9A43-8CD6A50C407C}"/>
              </a:ext>
            </a:extLst>
          </p:cNvPr>
          <p:cNvSpPr/>
          <p:nvPr/>
        </p:nvSpPr>
        <p:spPr>
          <a:xfrm>
            <a:off x="1289050" y="3216275"/>
            <a:ext cx="17526000" cy="8309967"/>
          </a:xfrm>
          <a:prstGeom prst="rect">
            <a:avLst/>
          </a:prstGeom>
        </p:spPr>
        <p:txBody>
          <a:bodyPr wrap="square">
            <a:spAutoFit/>
          </a:bodyPr>
          <a:lstStyle/>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Revision-control system records.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Crash database.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Flytrap database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Tasks database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Cherry-pick database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Production issues database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Daily Active People (DAP)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Boiler room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Staff database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Source and configuration code </a:t>
            </a:r>
          </a:p>
          <a:p>
            <a:pPr marL="571500" indent="-571500">
              <a:buFont typeface="Arial" panose="020B0604020202020204" pitchFamily="34" charset="0"/>
              <a:buChar char="•"/>
            </a:pPr>
            <a:endParaRPr lang="en" altLang="zh-CN" sz="4000" dirty="0">
              <a:solidFill>
                <a:schemeClr val="bg1"/>
              </a:solidFill>
              <a:latin typeface="Microsoft YaHei" panose="020B0503020204020204" pitchFamily="34" charset="-122"/>
              <a:ea typeface="Microsoft YaHei" panose="020B0503020204020204" pitchFamily="34" charset="-122"/>
            </a:endParaRPr>
          </a:p>
          <a:p>
            <a:pPr marL="571500" indent="-571500">
              <a:buFont typeface="Arial" panose="020B0604020202020204" pitchFamily="34" charset="0"/>
              <a:buChar char="•"/>
            </a:pPr>
            <a:endParaRPr lang="en" altLang="zh-CN" sz="4000" dirty="0">
              <a:solidFill>
                <a:schemeClr val="bg1"/>
              </a:solidFill>
              <a:latin typeface="Microsoft YaHei" panose="020B0503020204020204" pitchFamily="34" charset="-122"/>
              <a:ea typeface="Microsoft YaHei" panose="020B0503020204020204" pitchFamily="34" charset="-122"/>
            </a:endParaRPr>
          </a:p>
          <a:p>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9938768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b="0" dirty="0"/>
              <a:t>ANALYSIS </a:t>
            </a:r>
            <a:endParaRPr lang="en" altLang="zh-CN" dirty="0"/>
          </a:p>
        </p:txBody>
      </p:sp>
      <p:sp>
        <p:nvSpPr>
          <p:cNvPr id="3" name="矩形 2">
            <a:extLst>
              <a:ext uri="{FF2B5EF4-FFF2-40B4-BE49-F238E27FC236}">
                <a16:creationId xmlns:a16="http://schemas.microsoft.com/office/drawing/2014/main" id="{A3CE9B93-999E-7A4F-9A43-8CD6A50C407C}"/>
              </a:ext>
            </a:extLst>
          </p:cNvPr>
          <p:cNvSpPr/>
          <p:nvPr/>
        </p:nvSpPr>
        <p:spPr>
          <a:xfrm>
            <a:off x="1289050" y="3216275"/>
            <a:ext cx="17526000" cy="5847755"/>
          </a:xfrm>
          <a:prstGeom prst="rect">
            <a:avLst/>
          </a:prstGeom>
        </p:spPr>
        <p:txBody>
          <a:bodyPr wrap="square">
            <a:spAutoFit/>
          </a:bodyPr>
          <a:lstStyle/>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Developer Productivity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Quality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Deadline Effects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Factors Affecting Software Quality </a:t>
            </a:r>
          </a:p>
          <a:p>
            <a:pPr marL="571500" indent="-571500">
              <a:buFont typeface="Arial" panose="020B0604020202020204" pitchFamily="34" charset="0"/>
              <a:buChar char="•"/>
            </a:pPr>
            <a:endParaRPr lang="en" altLang="zh-CN" sz="4000" dirty="0">
              <a:solidFill>
                <a:schemeClr val="bg1"/>
              </a:solidFill>
              <a:latin typeface="Microsoft YaHei" panose="020B0503020204020204" pitchFamily="34" charset="-122"/>
              <a:ea typeface="Microsoft YaHei" panose="020B0503020204020204" pitchFamily="34" charset="-122"/>
            </a:endParaRPr>
          </a:p>
          <a:p>
            <a:r>
              <a:rPr lang="en" altLang="zh-CN" sz="4000" dirty="0">
                <a:solidFill>
                  <a:schemeClr val="bg1"/>
                </a:solidFill>
                <a:latin typeface="Microsoft YaHei" panose="020B0503020204020204" pitchFamily="34" charset="-122"/>
                <a:ea typeface="Microsoft YaHei" panose="020B0503020204020204" pitchFamily="34" charset="-122"/>
              </a:rPr>
              <a:t> </a:t>
            </a:r>
          </a:p>
          <a:p>
            <a:pPr marL="571500" indent="-571500">
              <a:buFont typeface="Arial" panose="020B0604020202020204" pitchFamily="34" charset="0"/>
              <a:buChar char="•"/>
            </a:pPr>
            <a:endParaRPr lang="en" altLang="zh-CN" sz="4000" dirty="0">
              <a:solidFill>
                <a:schemeClr val="bg1"/>
              </a:solidFill>
              <a:latin typeface="Microsoft YaHei" panose="020B0503020204020204" pitchFamily="34" charset="-122"/>
              <a:ea typeface="Microsoft YaHei" panose="020B0503020204020204" pitchFamily="34" charset="-122"/>
            </a:endParaRPr>
          </a:p>
          <a:p>
            <a:pPr marL="571500" indent="-571500">
              <a:buFont typeface="Arial" panose="020B0604020202020204" pitchFamily="34" charset="0"/>
              <a:buChar char="•"/>
            </a:pPr>
            <a:endParaRPr lang="en" altLang="zh-CN" sz="4000" dirty="0">
              <a:solidFill>
                <a:schemeClr val="bg1"/>
              </a:solidFill>
              <a:latin typeface="Microsoft YaHei" panose="020B0503020204020204" pitchFamily="34" charset="-122"/>
              <a:ea typeface="Microsoft YaHei" panose="020B0503020204020204" pitchFamily="34" charset="-122"/>
            </a:endParaRPr>
          </a:p>
          <a:p>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2035714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b="0" dirty="0"/>
              <a:t>ANALYSIS </a:t>
            </a:r>
            <a:endParaRPr lang="en" altLang="zh-CN" dirty="0"/>
          </a:p>
        </p:txBody>
      </p:sp>
      <p:pic>
        <p:nvPicPr>
          <p:cNvPr id="4" name="图片 3">
            <a:extLst>
              <a:ext uri="{FF2B5EF4-FFF2-40B4-BE49-F238E27FC236}">
                <a16:creationId xmlns:a16="http://schemas.microsoft.com/office/drawing/2014/main" id="{1895B1A0-87B0-ED45-99D6-37586919FF26}"/>
              </a:ext>
            </a:extLst>
          </p:cNvPr>
          <p:cNvPicPr>
            <a:picLocks noChangeAspect="1"/>
          </p:cNvPicPr>
          <p:nvPr/>
        </p:nvPicPr>
        <p:blipFill>
          <a:blip r:embed="rId3"/>
          <a:stretch>
            <a:fillRect/>
          </a:stretch>
        </p:blipFill>
        <p:spPr>
          <a:xfrm>
            <a:off x="1005204" y="2183719"/>
            <a:ext cx="5236846" cy="3890447"/>
          </a:xfrm>
          <a:prstGeom prst="rect">
            <a:avLst/>
          </a:prstGeom>
        </p:spPr>
      </p:pic>
      <p:pic>
        <p:nvPicPr>
          <p:cNvPr id="5" name="图片 4">
            <a:extLst>
              <a:ext uri="{FF2B5EF4-FFF2-40B4-BE49-F238E27FC236}">
                <a16:creationId xmlns:a16="http://schemas.microsoft.com/office/drawing/2014/main" id="{2AB13A0F-2197-324B-AD14-EFF8B7F63671}"/>
              </a:ext>
            </a:extLst>
          </p:cNvPr>
          <p:cNvPicPr>
            <a:picLocks noChangeAspect="1"/>
          </p:cNvPicPr>
          <p:nvPr/>
        </p:nvPicPr>
        <p:blipFill>
          <a:blip r:embed="rId4"/>
          <a:stretch>
            <a:fillRect/>
          </a:stretch>
        </p:blipFill>
        <p:spPr>
          <a:xfrm>
            <a:off x="6580065" y="2242972"/>
            <a:ext cx="5878634" cy="3831194"/>
          </a:xfrm>
          <a:prstGeom prst="rect">
            <a:avLst/>
          </a:prstGeom>
        </p:spPr>
      </p:pic>
      <p:pic>
        <p:nvPicPr>
          <p:cNvPr id="6" name="图片 5">
            <a:extLst>
              <a:ext uri="{FF2B5EF4-FFF2-40B4-BE49-F238E27FC236}">
                <a16:creationId xmlns:a16="http://schemas.microsoft.com/office/drawing/2014/main" id="{EEED60A5-81C8-EA49-B6F0-82169576B780}"/>
              </a:ext>
            </a:extLst>
          </p:cNvPr>
          <p:cNvPicPr>
            <a:picLocks noChangeAspect="1"/>
          </p:cNvPicPr>
          <p:nvPr/>
        </p:nvPicPr>
        <p:blipFill>
          <a:blip r:embed="rId5"/>
          <a:stretch>
            <a:fillRect/>
          </a:stretch>
        </p:blipFill>
        <p:spPr>
          <a:xfrm>
            <a:off x="13092982" y="2242971"/>
            <a:ext cx="6011286" cy="3831193"/>
          </a:xfrm>
          <a:prstGeom prst="rect">
            <a:avLst/>
          </a:prstGeom>
        </p:spPr>
      </p:pic>
    </p:spTree>
    <p:extLst>
      <p:ext uri="{BB962C8B-B14F-4D97-AF65-F5344CB8AC3E}">
        <p14:creationId xmlns:p14="http://schemas.microsoft.com/office/powerpoint/2010/main" val="24116014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i="1" dirty="0"/>
              <a:t>Testing Principles at FB </a:t>
            </a:r>
            <a:endParaRPr lang="en" altLang="zh-CN" dirty="0"/>
          </a:p>
        </p:txBody>
      </p:sp>
      <p:sp>
        <p:nvSpPr>
          <p:cNvPr id="3" name="矩形 2">
            <a:extLst>
              <a:ext uri="{FF2B5EF4-FFF2-40B4-BE49-F238E27FC236}">
                <a16:creationId xmlns:a16="http://schemas.microsoft.com/office/drawing/2014/main" id="{A3CE9B93-999E-7A4F-9A43-8CD6A50C407C}"/>
              </a:ext>
            </a:extLst>
          </p:cNvPr>
          <p:cNvSpPr/>
          <p:nvPr/>
        </p:nvSpPr>
        <p:spPr>
          <a:xfrm>
            <a:off x="1289050" y="3216275"/>
            <a:ext cx="17526000" cy="5847755"/>
          </a:xfrm>
          <a:prstGeom prst="rect">
            <a:avLst/>
          </a:prstGeom>
        </p:spPr>
        <p:txBody>
          <a:bodyPr wrap="square">
            <a:spAutoFit/>
          </a:bodyPr>
          <a:lstStyle/>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Coverage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Responsive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Quality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Automation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Prioritization </a:t>
            </a:r>
          </a:p>
          <a:p>
            <a:r>
              <a:rPr lang="en" altLang="zh-CN" sz="4000" dirty="0">
                <a:solidFill>
                  <a:schemeClr val="bg1"/>
                </a:solidFill>
                <a:latin typeface="Microsoft YaHei" panose="020B0503020204020204" pitchFamily="34" charset="-122"/>
                <a:ea typeface="Microsoft YaHei" panose="020B0503020204020204" pitchFamily="34" charset="-122"/>
              </a:rPr>
              <a:t> </a:t>
            </a:r>
          </a:p>
          <a:p>
            <a:pPr marL="571500" indent="-571500">
              <a:buFont typeface="Arial" panose="020B0604020202020204" pitchFamily="34" charset="0"/>
              <a:buChar char="•"/>
            </a:pPr>
            <a:endParaRPr lang="en" altLang="zh-CN" sz="4000" dirty="0">
              <a:solidFill>
                <a:schemeClr val="bg1"/>
              </a:solidFill>
              <a:latin typeface="Microsoft YaHei" panose="020B0503020204020204" pitchFamily="34" charset="-122"/>
              <a:ea typeface="Microsoft YaHei" panose="020B0503020204020204" pitchFamily="34" charset="-122"/>
            </a:endParaRPr>
          </a:p>
          <a:p>
            <a:pPr marL="571500" indent="-571500">
              <a:buFont typeface="Arial" panose="020B0604020202020204" pitchFamily="34" charset="0"/>
              <a:buChar char="•"/>
            </a:pPr>
            <a:endParaRPr lang="en" altLang="zh-CN" sz="4000" dirty="0">
              <a:solidFill>
                <a:schemeClr val="bg1"/>
              </a:solidFill>
              <a:latin typeface="Microsoft YaHei" panose="020B0503020204020204" pitchFamily="34" charset="-122"/>
              <a:ea typeface="Microsoft YaHei" panose="020B0503020204020204" pitchFamily="34" charset="-122"/>
            </a:endParaRPr>
          </a:p>
          <a:p>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638791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Agenda</a:t>
            </a:r>
            <a:endParaRPr kumimoji="1" lang="zh-CN" altLang="en-US" dirty="0"/>
          </a:p>
        </p:txBody>
      </p:sp>
      <p:sp>
        <p:nvSpPr>
          <p:cNvPr id="3" name="文本占位符 2"/>
          <p:cNvSpPr>
            <a:spLocks noGrp="1"/>
          </p:cNvSpPr>
          <p:nvPr>
            <p:ph type="body" idx="1"/>
          </p:nvPr>
        </p:nvSpPr>
        <p:spPr>
          <a:xfrm>
            <a:off x="1822450" y="2678708"/>
            <a:ext cx="16514445" cy="8309967"/>
          </a:xfrm>
        </p:spPr>
        <p:txBody>
          <a:bodyPr/>
          <a:lstStyle/>
          <a:p>
            <a:pPr marL="685800" indent="-685800">
              <a:buFont typeface="Arial" panose="020B0604020202090204" pitchFamily="34" charset="0"/>
              <a:buChar char="•"/>
            </a:pPr>
            <a:r>
              <a:rPr kumimoji="1" lang="en-US" altLang="zh-CN" b="1" dirty="0">
                <a:solidFill>
                  <a:srgbClr val="FFFF00"/>
                </a:solidFill>
              </a:rPr>
              <a:t>Facebook</a:t>
            </a:r>
            <a:r>
              <a:rPr kumimoji="1" lang="zh-CN" altLang="en-US" b="1" dirty="0">
                <a:solidFill>
                  <a:srgbClr val="FFFF00"/>
                </a:solidFill>
              </a:rPr>
              <a:t>公司简介和商业模式</a:t>
            </a:r>
            <a:endParaRPr kumimoji="1" lang="en-US" altLang="zh-CN" b="1" dirty="0">
              <a:solidFill>
                <a:srgbClr val="FFFF00"/>
              </a:solidFill>
            </a:endParaRPr>
          </a:p>
          <a:p>
            <a:pPr marL="685800" indent="-685800">
              <a:buFont typeface="Arial" panose="020B0604020202090204" pitchFamily="34" charset="0"/>
              <a:buChar char="•"/>
            </a:pPr>
            <a:r>
              <a:rPr kumimoji="1" lang="en-US" altLang="zh-CN" b="1" dirty="0">
                <a:solidFill>
                  <a:srgbClr val="FFFF00"/>
                </a:solidFill>
              </a:rPr>
              <a:t>Facebook</a:t>
            </a:r>
            <a:r>
              <a:rPr kumimoji="1" lang="zh-CN" altLang="en-US" b="1" dirty="0">
                <a:solidFill>
                  <a:srgbClr val="FFFF00"/>
                </a:solidFill>
              </a:rPr>
              <a:t>的组织和文化（可以和第一章合并）</a:t>
            </a:r>
            <a:endParaRPr kumimoji="1" lang="en-US" altLang="zh-CN" b="1" dirty="0">
              <a:solidFill>
                <a:srgbClr val="FFFF00"/>
              </a:solidFill>
            </a:endParaRPr>
          </a:p>
          <a:p>
            <a:pPr marL="685800" indent="-685800">
              <a:buFont typeface="Arial" panose="020B0604020202090204" pitchFamily="34" charset="0"/>
              <a:buChar char="•"/>
            </a:pPr>
            <a:r>
              <a:rPr kumimoji="1" lang="en-US" altLang="zh-CN" b="1" dirty="0">
                <a:solidFill>
                  <a:srgbClr val="FFFF00"/>
                </a:solidFill>
              </a:rPr>
              <a:t>Facebook</a:t>
            </a:r>
            <a:r>
              <a:rPr kumimoji="1" lang="zh-CN" altLang="en-US" b="1" dirty="0">
                <a:solidFill>
                  <a:srgbClr val="FFFF00"/>
                </a:solidFill>
              </a:rPr>
              <a:t>的</a:t>
            </a:r>
            <a:r>
              <a:rPr kumimoji="1" lang="en-US" altLang="zh-CN" b="1" dirty="0">
                <a:solidFill>
                  <a:srgbClr val="FFFF00"/>
                </a:solidFill>
              </a:rPr>
              <a:t>DevOps</a:t>
            </a:r>
            <a:r>
              <a:rPr kumimoji="1" lang="zh-CN" altLang="en-US" b="1" dirty="0">
                <a:solidFill>
                  <a:srgbClr val="FFFF00"/>
                </a:solidFill>
              </a:rPr>
              <a:t>之旅（可以和最佳实践合并）</a:t>
            </a:r>
            <a:endParaRPr kumimoji="1" lang="en-US" altLang="zh-CN" b="1" dirty="0">
              <a:solidFill>
                <a:srgbClr val="FFFF00"/>
              </a:solidFill>
            </a:endParaRPr>
          </a:p>
          <a:p>
            <a:pPr marL="685800" indent="-685800">
              <a:buFont typeface="Arial" panose="020B0604020202090204" pitchFamily="34" charset="0"/>
              <a:buChar char="•"/>
            </a:pPr>
            <a:r>
              <a:rPr kumimoji="1" lang="en-US" altLang="zh-CN" b="1" dirty="0">
                <a:solidFill>
                  <a:srgbClr val="FFFF00"/>
                </a:solidFill>
              </a:rPr>
              <a:t>Facebook</a:t>
            </a:r>
            <a:r>
              <a:rPr kumimoji="1" lang="zh-CN" altLang="en-US" b="1" dirty="0">
                <a:solidFill>
                  <a:srgbClr val="FFFF00"/>
                </a:solidFill>
              </a:rPr>
              <a:t>的最佳实践总结（可以和下一章合并）</a:t>
            </a:r>
            <a:endParaRPr kumimoji="1" lang="en-US" altLang="zh-CN" b="1" dirty="0">
              <a:solidFill>
                <a:srgbClr val="FFFF00"/>
              </a:solidFill>
            </a:endParaRPr>
          </a:p>
          <a:p>
            <a:pPr marL="1143000" lvl="1" indent="-685800">
              <a:buFont typeface="Arial" panose="020B0604020202090204" pitchFamily="34" charset="0"/>
              <a:buChar char="•"/>
            </a:pPr>
            <a:r>
              <a:rPr kumimoji="1" lang="zh-CN" altLang="en-US" sz="5400" b="1" dirty="0">
                <a:solidFill>
                  <a:srgbClr val="FFFF00"/>
                </a:solidFill>
              </a:rPr>
              <a:t>敏捷，精益和</a:t>
            </a:r>
            <a:r>
              <a:rPr kumimoji="1" lang="en-US" altLang="zh-CN" sz="5400" b="1" dirty="0">
                <a:solidFill>
                  <a:srgbClr val="FFFF00"/>
                </a:solidFill>
              </a:rPr>
              <a:t>DevOps</a:t>
            </a:r>
            <a:r>
              <a:rPr kumimoji="1" lang="zh-CN" altLang="en-US" sz="5400" b="1" dirty="0">
                <a:solidFill>
                  <a:srgbClr val="FFFF00"/>
                </a:solidFill>
              </a:rPr>
              <a:t>等管理实践</a:t>
            </a:r>
            <a:endParaRPr kumimoji="1" lang="en-US" altLang="zh-CN" sz="5400" b="1" dirty="0">
              <a:solidFill>
                <a:srgbClr val="FFFF00"/>
              </a:solidFill>
            </a:endParaRPr>
          </a:p>
          <a:p>
            <a:pPr marL="685800" indent="-685800">
              <a:buFont typeface="Arial" panose="020B0604020202090204" pitchFamily="34" charset="0"/>
              <a:buChar char="•"/>
            </a:pPr>
            <a:r>
              <a:rPr kumimoji="1" lang="en-US" altLang="zh-CN" b="1" dirty="0">
                <a:solidFill>
                  <a:srgbClr val="FFFF00"/>
                </a:solidFill>
              </a:rPr>
              <a:t>Facebook</a:t>
            </a:r>
            <a:r>
              <a:rPr kumimoji="1" lang="zh-CN" altLang="en-US" b="1" dirty="0">
                <a:solidFill>
                  <a:srgbClr val="FFFF00"/>
                </a:solidFill>
              </a:rPr>
              <a:t>的最佳实践总结</a:t>
            </a:r>
            <a:endParaRPr kumimoji="1" lang="en-US" altLang="zh-CN" b="1" dirty="0">
              <a:solidFill>
                <a:srgbClr val="FFFF00"/>
              </a:solidFill>
            </a:endParaRPr>
          </a:p>
          <a:p>
            <a:pPr marL="1143000" lvl="1" indent="-685800">
              <a:buFont typeface="Arial" panose="020B0604020202090204" pitchFamily="34" charset="0"/>
              <a:buChar char="•"/>
            </a:pPr>
            <a:r>
              <a:rPr kumimoji="1" lang="en-US" altLang="zh-CN" sz="6000" b="1" dirty="0">
                <a:solidFill>
                  <a:srgbClr val="FFFF00"/>
                </a:solidFill>
              </a:rPr>
              <a:t>CI/CD/DevOps</a:t>
            </a:r>
            <a:r>
              <a:rPr kumimoji="1" lang="zh-CN" altLang="en-US" sz="6000" b="1" dirty="0">
                <a:solidFill>
                  <a:srgbClr val="FFFF00"/>
                </a:solidFill>
              </a:rPr>
              <a:t>等工程实践</a:t>
            </a:r>
            <a:endParaRPr kumimoji="1" lang="en-US" altLang="zh-CN" sz="6000" b="1" dirty="0">
              <a:solidFill>
                <a:srgbClr val="FFFF00"/>
              </a:solidFill>
            </a:endParaRPr>
          </a:p>
          <a:p>
            <a:pPr marL="685800" indent="-685800">
              <a:buFont typeface="Arial" panose="020B0604020202090204" pitchFamily="34" charset="0"/>
              <a:buChar char="•"/>
            </a:pPr>
            <a:r>
              <a:rPr kumimoji="1" lang="en-US" altLang="zh-CN" b="1" dirty="0">
                <a:solidFill>
                  <a:srgbClr val="FFFF00"/>
                </a:solidFill>
              </a:rPr>
              <a:t>Facebook</a:t>
            </a:r>
            <a:r>
              <a:rPr kumimoji="1" lang="zh-CN" altLang="en-US" b="1" dirty="0">
                <a:solidFill>
                  <a:srgbClr val="FFFF00"/>
                </a:solidFill>
              </a:rPr>
              <a:t>带给我们的启示</a:t>
            </a:r>
            <a:endParaRPr kumimoji="1" lang="en-US" altLang="zh-CN" b="1" dirty="0">
              <a:solidFill>
                <a:srgbClr val="FFFF00"/>
              </a:solidFill>
            </a:endParaRPr>
          </a:p>
          <a:p>
            <a:pPr marL="685800" indent="-685800">
              <a:buFont typeface="Arial" panose="020B0604020202090204" pitchFamily="34" charset="0"/>
              <a:buChar char="•"/>
            </a:pPr>
            <a:r>
              <a:rPr kumimoji="1" lang="zh-CN" altLang="en-US" b="1" dirty="0">
                <a:solidFill>
                  <a:srgbClr val="FFFF00"/>
                </a:solidFill>
              </a:rPr>
              <a:t>其他</a:t>
            </a:r>
            <a:endParaRPr kumimoji="1" lang="en-US" altLang="zh-CN" b="1" dirty="0">
              <a:solidFill>
                <a:srgbClr val="FFFF00"/>
              </a:solidFill>
            </a:endParaRPr>
          </a:p>
          <a:p>
            <a:pPr marL="685800" indent="-685800">
              <a:buFont typeface="Arial" panose="020B0604020202090204" pitchFamily="34" charset="0"/>
              <a:buChar char="•"/>
            </a:pPr>
            <a:endParaRPr kumimoji="1" lang="zh-CN" altLang="en-US" sz="4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b="0" dirty="0"/>
              <a:t>TESTING </a:t>
            </a:r>
            <a:endParaRPr lang="en" altLang="zh-CN" dirty="0">
              <a:effectLst/>
            </a:endParaRPr>
          </a:p>
        </p:txBody>
      </p:sp>
      <p:graphicFrame>
        <p:nvGraphicFramePr>
          <p:cNvPr id="3" name="表格 2">
            <a:extLst>
              <a:ext uri="{FF2B5EF4-FFF2-40B4-BE49-F238E27FC236}">
                <a16:creationId xmlns:a16="http://schemas.microsoft.com/office/drawing/2014/main" id="{183D5C0F-FAAE-504E-A914-ED7841BCA948}"/>
              </a:ext>
            </a:extLst>
          </p:cNvPr>
          <p:cNvGraphicFramePr>
            <a:graphicFrameLocks noGrp="1"/>
          </p:cNvGraphicFramePr>
          <p:nvPr>
            <p:extLst>
              <p:ext uri="{D42A27DB-BD31-4B8C-83A1-F6EECF244321}">
                <p14:modId xmlns:p14="http://schemas.microsoft.com/office/powerpoint/2010/main" val="2031248610"/>
              </p:ext>
            </p:extLst>
          </p:nvPr>
        </p:nvGraphicFramePr>
        <p:xfrm>
          <a:off x="1005205" y="2073275"/>
          <a:ext cx="18648045" cy="9172737"/>
        </p:xfrm>
        <a:graphic>
          <a:graphicData uri="http://schemas.openxmlformats.org/drawingml/2006/table">
            <a:tbl>
              <a:tblPr>
                <a:tableStyleId>{5C22544A-7EE6-4342-B048-85BDC9FD1C3A}</a:tableStyleId>
              </a:tblPr>
              <a:tblGrid>
                <a:gridCol w="2620968">
                  <a:extLst>
                    <a:ext uri="{9D8B030D-6E8A-4147-A177-3AD203B41FA5}">
                      <a16:colId xmlns:a16="http://schemas.microsoft.com/office/drawing/2014/main" val="1602952452"/>
                    </a:ext>
                  </a:extLst>
                </a:gridCol>
                <a:gridCol w="16027077">
                  <a:extLst>
                    <a:ext uri="{9D8B030D-6E8A-4147-A177-3AD203B41FA5}">
                      <a16:colId xmlns:a16="http://schemas.microsoft.com/office/drawing/2014/main" val="632767679"/>
                    </a:ext>
                  </a:extLst>
                </a:gridCol>
              </a:tblGrid>
              <a:tr h="1751510">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Unit tests: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These white-box tests primarily verify the logic of target units. Limited unit tests are run manually on the development environments, XCode or Android Studio, using tools such as </a:t>
                      </a:r>
                      <a:r>
                        <a:rPr lang="en" sz="2800" u="none" strike="noStrike" dirty="0" err="1">
                          <a:effectLst/>
                          <a:latin typeface="Microsoft YaHei" panose="020B0503020204020204" pitchFamily="34" charset="-122"/>
                          <a:ea typeface="Microsoft YaHei" panose="020B0503020204020204" pitchFamily="34" charset="-122"/>
                        </a:rPr>
                        <a:t>XCTest</a:t>
                      </a:r>
                      <a:r>
                        <a:rPr lang="en" sz="2800" u="none" strike="noStrike" dirty="0">
                          <a:effectLst/>
                          <a:latin typeface="Microsoft YaHei" panose="020B0503020204020204" pitchFamily="34" charset="-122"/>
                          <a:ea typeface="Microsoft YaHei" panose="020B0503020204020204" pitchFamily="34" charset="-122"/>
                        </a:rPr>
                        <a:t> [11], JUnit [12], or </a:t>
                      </a:r>
                      <a:r>
                        <a:rPr lang="en" sz="2800" u="none" strike="noStrike" dirty="0" err="1">
                          <a:effectLst/>
                          <a:latin typeface="Microsoft YaHei" panose="020B0503020204020204" pitchFamily="34" charset="-122"/>
                          <a:ea typeface="Microsoft YaHei" panose="020B0503020204020204" pitchFamily="34" charset="-122"/>
                        </a:rPr>
                        <a:t>Robolectric</a:t>
                      </a:r>
                      <a:r>
                        <a:rPr lang="en" sz="2800" u="none" strike="noStrike" dirty="0">
                          <a:effectLst/>
                          <a:latin typeface="Microsoft YaHei" panose="020B0503020204020204" pitchFamily="34" charset="-122"/>
                          <a:ea typeface="Microsoft YaHei" panose="020B0503020204020204" pitchFamily="34" charset="-122"/>
                        </a:rPr>
                        <a:t> [13]. More extensive as well as automated unit tests are run on server- based simulators.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extLst>
                  <a:ext uri="{0D108BD9-81ED-4DB2-BD59-A6C34878D82A}">
                    <a16:rowId xmlns:a16="http://schemas.microsoft.com/office/drawing/2014/main" val="2779429329"/>
                  </a:ext>
                </a:extLst>
              </a:tr>
              <a:tr h="1180882">
                <a:tc>
                  <a:txBody>
                    <a:bodyPr/>
                    <a:lstStyle/>
                    <a:p>
                      <a:pPr algn="l" fontAlgn="ctr"/>
                      <a:r>
                        <a:rPr lang="en" sz="2800" u="none" strike="noStrike">
                          <a:effectLst/>
                          <a:latin typeface="Microsoft YaHei" panose="020B0503020204020204" pitchFamily="34" charset="-122"/>
                          <a:ea typeface="Microsoft YaHei" panose="020B0503020204020204" pitchFamily="34" charset="-122"/>
                        </a:rPr>
                        <a:t>Static analysis: </a:t>
                      </a:r>
                      <a:endParaRPr lang="en" sz="2800" b="0" i="0" u="none" strike="noStrike">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This analysis identifies potential null-pointer dereferences, resource leaks, and memory leaks. Be- cause exceptions are often the root cause of resource leaks, the tool is careful to identify where these particular leaks might occur.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extLst>
                  <a:ext uri="{0D108BD9-81ED-4DB2-BD59-A6C34878D82A}">
                    <a16:rowId xmlns:a16="http://schemas.microsoft.com/office/drawing/2014/main" val="3967450124"/>
                  </a:ext>
                </a:extLst>
              </a:tr>
              <a:tr h="610255">
                <a:tc>
                  <a:txBody>
                    <a:bodyPr/>
                    <a:lstStyle/>
                    <a:p>
                      <a:pPr algn="l" fontAlgn="ctr"/>
                      <a:r>
                        <a:rPr lang="en" sz="2800" u="none" strike="noStrike">
                          <a:effectLst/>
                          <a:latin typeface="Microsoft YaHei" panose="020B0503020204020204" pitchFamily="34" charset="-122"/>
                          <a:ea typeface="Microsoft YaHei" panose="020B0503020204020204" pitchFamily="34" charset="-122"/>
                        </a:rPr>
                        <a:t>Build tests: </a:t>
                      </a:r>
                      <a:endParaRPr lang="en" sz="2800" b="0" i="0" u="none" strike="noStrike">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These tests determine whether the code builds properly.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extLst>
                  <a:ext uri="{0D108BD9-81ED-4DB2-BD59-A6C34878D82A}">
                    <a16:rowId xmlns:a16="http://schemas.microsoft.com/office/drawing/2014/main" val="1194996231"/>
                  </a:ext>
                </a:extLst>
              </a:tr>
              <a:tr h="610255">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Snapshot tests: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These tests generate images of screen views and components, which are then compared, pixel by pixel, to previous snapshot versions [14, 15].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extLst>
                  <a:ext uri="{0D108BD9-81ED-4DB2-BD59-A6C34878D82A}">
                    <a16:rowId xmlns:a16="http://schemas.microsoft.com/office/drawing/2014/main" val="691515203"/>
                  </a:ext>
                </a:extLst>
              </a:tr>
              <a:tr h="2322137">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Integration tests: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These standard (</a:t>
                      </a:r>
                      <a:r>
                        <a:rPr lang="en" sz="2800" u="none" strike="noStrike" dirty="0" err="1">
                          <a:effectLst/>
                          <a:latin typeface="Microsoft YaHei" panose="020B0503020204020204" pitchFamily="34" charset="-122"/>
                          <a:ea typeface="Microsoft YaHei" panose="020B0503020204020204" pitchFamily="34" charset="-122"/>
                        </a:rPr>
                        <a:t>blackbox</a:t>
                      </a:r>
                      <a:r>
                        <a:rPr lang="en" sz="2800" u="none" strike="noStrike" dirty="0">
                          <a:effectLst/>
                          <a:latin typeface="Microsoft YaHei" panose="020B0503020204020204" pitchFamily="34" charset="-122"/>
                          <a:ea typeface="Microsoft YaHei" panose="020B0503020204020204" pitchFamily="34" charset="-122"/>
                        </a:rPr>
                        <a:t>) regression tests test key features and key flows of the app. They typically run on simulators and are not necessarily device specific. Moreover they employ degrees of scope: “smoke tests” primarily target specific changes to the code (diffs) or target high-level functionality; long-tail integration tests run the full suite of regression tests and run against a live server so that they also cover client-server integration.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extLst>
                  <a:ext uri="{0D108BD9-81ED-4DB2-BD59-A6C34878D82A}">
                    <a16:rowId xmlns:a16="http://schemas.microsoft.com/office/drawing/2014/main" val="1731090063"/>
                  </a:ext>
                </a:extLst>
              </a:tr>
              <a:tr h="610255">
                <a:tc>
                  <a:txBody>
                    <a:bodyPr/>
                    <a:lstStyle/>
                    <a:p>
                      <a:pPr algn="l" fontAlgn="ctr"/>
                      <a:r>
                        <a:rPr lang="en" sz="2800" u="none" strike="noStrike">
                          <a:effectLst/>
                          <a:latin typeface="Microsoft YaHei" panose="020B0503020204020204" pitchFamily="34" charset="-122"/>
                          <a:ea typeface="Microsoft YaHei" panose="020B0503020204020204" pitchFamily="34" charset="-122"/>
                        </a:rPr>
                        <a:t>Performance tests: </a:t>
                      </a:r>
                      <a:endParaRPr lang="en" sz="2800" b="0" i="0" u="none" strike="noStrike">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tc>
                  <a:txBody>
                    <a:bodyPr/>
                    <a:lstStyle/>
                    <a:p>
                      <a:pPr algn="l" fontAlgn="ctr"/>
                      <a:r>
                        <a:rPr lang="en" sz="2800" u="none" strike="noStrike">
                          <a:effectLst/>
                          <a:latin typeface="Microsoft YaHei" panose="020B0503020204020204" pitchFamily="34" charset="-122"/>
                          <a:ea typeface="Microsoft YaHei" panose="020B0503020204020204" pitchFamily="34" charset="-122"/>
                        </a:rPr>
                        <a:t>These tests run at the mobile lab to triage performance and resource usage regressions as described above. </a:t>
                      </a:r>
                      <a:endParaRPr lang="en" sz="2800" b="0" i="0" u="none" strike="noStrike">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extLst>
                  <a:ext uri="{0D108BD9-81ED-4DB2-BD59-A6C34878D82A}">
                    <a16:rowId xmlns:a16="http://schemas.microsoft.com/office/drawing/2014/main" val="2139747872"/>
                  </a:ext>
                </a:extLst>
              </a:tr>
              <a:tr h="610255">
                <a:tc>
                  <a:txBody>
                    <a:bodyPr/>
                    <a:lstStyle/>
                    <a:p>
                      <a:pPr algn="l" fontAlgn="ctr"/>
                      <a:r>
                        <a:rPr lang="en" sz="2800" u="none" strike="noStrike">
                          <a:effectLst/>
                          <a:latin typeface="Microsoft YaHei" panose="020B0503020204020204" pitchFamily="34" charset="-122"/>
                          <a:ea typeface="Microsoft YaHei" panose="020B0503020204020204" pitchFamily="34" charset="-122"/>
                        </a:rPr>
                        <a:t>Capacity tests: </a:t>
                      </a:r>
                      <a:endParaRPr lang="en" sz="2800" b="0" i="0" u="none" strike="noStrike">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These tests verify that the app does not exceed various specified capacity limits.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extLst>
                  <a:ext uri="{0D108BD9-81ED-4DB2-BD59-A6C34878D82A}">
                    <a16:rowId xmlns:a16="http://schemas.microsoft.com/office/drawing/2014/main" val="1286694158"/>
                  </a:ext>
                </a:extLst>
              </a:tr>
              <a:tr h="610255">
                <a:tc>
                  <a:txBody>
                    <a:bodyPr/>
                    <a:lstStyle/>
                    <a:p>
                      <a:pPr algn="l" fontAlgn="ctr"/>
                      <a:r>
                        <a:rPr lang="en" sz="2800" u="none" strike="noStrike">
                          <a:effectLst/>
                          <a:latin typeface="Microsoft YaHei" panose="020B0503020204020204" pitchFamily="34" charset="-122"/>
                          <a:ea typeface="Microsoft YaHei" panose="020B0503020204020204" pitchFamily="34" charset="-122"/>
                        </a:rPr>
                        <a:t>Conformance tests: </a:t>
                      </a:r>
                      <a:endParaRPr lang="en" sz="2800" b="0" i="0" u="none" strike="noStrike">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tc>
                  <a:txBody>
                    <a:bodyPr/>
                    <a:lstStyle/>
                    <a:p>
                      <a:pPr algn="l" fontAlgn="ctr"/>
                      <a:r>
                        <a:rPr lang="en" sz="2800" u="none" strike="noStrike" dirty="0">
                          <a:effectLst/>
                          <a:latin typeface="Microsoft YaHei" panose="020B0503020204020204" pitchFamily="34" charset="-122"/>
                          <a:ea typeface="Microsoft YaHei" panose="020B0503020204020204" pitchFamily="34" charset="-122"/>
                        </a:rPr>
                        <a:t>These tests verify that the app conforms to various requirements.  </a:t>
                      </a:r>
                      <a:endParaRPr lang="en" sz="2800" b="0" i="0" u="none" strike="noStrike" dirty="0">
                        <a:solidFill>
                          <a:srgbClr val="000000"/>
                        </a:solidFill>
                        <a:effectLst/>
                        <a:latin typeface="Microsoft YaHei" panose="020B0503020204020204" pitchFamily="34" charset="-122"/>
                        <a:ea typeface="Microsoft YaHei" panose="020B0503020204020204" pitchFamily="34" charset="-122"/>
                      </a:endParaRPr>
                    </a:p>
                  </a:txBody>
                  <a:tcPr marL="9525" marR="9525" marT="9525" marB="0" anchor="ctr"/>
                </a:tc>
                <a:extLst>
                  <a:ext uri="{0D108BD9-81ED-4DB2-BD59-A6C34878D82A}">
                    <a16:rowId xmlns:a16="http://schemas.microsoft.com/office/drawing/2014/main" val="3083296713"/>
                  </a:ext>
                </a:extLst>
              </a:tr>
            </a:tbl>
          </a:graphicData>
        </a:graphic>
      </p:graphicFrame>
    </p:spTree>
    <p:extLst>
      <p:ext uri="{BB962C8B-B14F-4D97-AF65-F5344CB8AC3E}">
        <p14:creationId xmlns:p14="http://schemas.microsoft.com/office/powerpoint/2010/main" val="35085068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i="1" dirty="0"/>
              <a:t>Tests and when they are run </a:t>
            </a:r>
            <a:endParaRPr lang="en" altLang="zh-CN" dirty="0"/>
          </a:p>
        </p:txBody>
      </p:sp>
      <p:sp>
        <p:nvSpPr>
          <p:cNvPr id="3" name="矩形 2">
            <a:extLst>
              <a:ext uri="{FF2B5EF4-FFF2-40B4-BE49-F238E27FC236}">
                <a16:creationId xmlns:a16="http://schemas.microsoft.com/office/drawing/2014/main" id="{A3CE9B93-999E-7A4F-9A43-8CD6A50C407C}"/>
              </a:ext>
            </a:extLst>
          </p:cNvPr>
          <p:cNvSpPr/>
          <p:nvPr/>
        </p:nvSpPr>
        <p:spPr>
          <a:xfrm>
            <a:off x="1289050" y="3216275"/>
            <a:ext cx="17526000" cy="5232202"/>
          </a:xfrm>
          <a:prstGeom prst="rect">
            <a:avLst/>
          </a:prstGeom>
        </p:spPr>
        <p:txBody>
          <a:bodyPr wrap="square">
            <a:spAutoFit/>
          </a:bodyPr>
          <a:lstStyle/>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Pre-Push Testing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On Push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Continuous testing on Master and Release branch. </a:t>
            </a:r>
          </a:p>
          <a:p>
            <a:pPr marL="571500" indent="-571500">
              <a:buFont typeface="Arial" panose="020B0604020202020204" pitchFamily="34" charset="0"/>
              <a:buChar char="•"/>
            </a:pPr>
            <a:r>
              <a:rPr lang="en" altLang="zh-CN" sz="4000" dirty="0">
                <a:solidFill>
                  <a:schemeClr val="bg1"/>
                </a:solidFill>
                <a:latin typeface="Microsoft YaHei" panose="020B0503020204020204" pitchFamily="34" charset="-122"/>
                <a:ea typeface="Microsoft YaHei" panose="020B0503020204020204" pitchFamily="34" charset="-122"/>
              </a:rPr>
              <a:t>Manual testing </a:t>
            </a:r>
          </a:p>
          <a:p>
            <a:r>
              <a:rPr lang="en" altLang="zh-CN" sz="4000" dirty="0">
                <a:solidFill>
                  <a:schemeClr val="bg1"/>
                </a:solidFill>
                <a:latin typeface="Microsoft YaHei" panose="020B0503020204020204" pitchFamily="34" charset="-122"/>
                <a:ea typeface="Microsoft YaHei" panose="020B0503020204020204" pitchFamily="34" charset="-122"/>
              </a:rPr>
              <a:t> </a:t>
            </a:r>
          </a:p>
          <a:p>
            <a:pPr marL="571500" indent="-571500">
              <a:buFont typeface="Arial" panose="020B0604020202020204" pitchFamily="34" charset="0"/>
              <a:buChar char="•"/>
            </a:pPr>
            <a:endParaRPr lang="en" altLang="zh-CN" sz="4000" dirty="0">
              <a:solidFill>
                <a:schemeClr val="bg1"/>
              </a:solidFill>
              <a:latin typeface="Microsoft YaHei" panose="020B0503020204020204" pitchFamily="34" charset="-122"/>
              <a:ea typeface="Microsoft YaHei" panose="020B0503020204020204" pitchFamily="34" charset="-122"/>
            </a:endParaRPr>
          </a:p>
          <a:p>
            <a:pPr marL="571500" indent="-571500">
              <a:buFont typeface="Arial" panose="020B0604020202020204" pitchFamily="34" charset="0"/>
              <a:buChar char="•"/>
            </a:pPr>
            <a:endParaRPr lang="en" altLang="zh-CN" sz="4000" dirty="0">
              <a:solidFill>
                <a:schemeClr val="bg1"/>
              </a:solidFill>
              <a:latin typeface="Microsoft YaHei" panose="020B0503020204020204" pitchFamily="34" charset="-122"/>
              <a:ea typeface="Microsoft YaHei" panose="020B0503020204020204" pitchFamily="34" charset="-122"/>
            </a:endParaRPr>
          </a:p>
          <a:p>
            <a:endParaRPr lang="en" altLang="zh-CN" sz="5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23077048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205" y="1006475"/>
            <a:ext cx="18093690" cy="1177245"/>
          </a:xfrm>
        </p:spPr>
        <p:txBody>
          <a:bodyPr/>
          <a:lstStyle/>
          <a:p>
            <a:r>
              <a:rPr lang="en" altLang="zh-CN" i="1" dirty="0"/>
              <a:t>Tests and when they are run </a:t>
            </a:r>
            <a:endParaRPr lang="en" altLang="zh-CN" dirty="0"/>
          </a:p>
        </p:txBody>
      </p:sp>
      <p:pic>
        <p:nvPicPr>
          <p:cNvPr id="4" name="图片 3">
            <a:extLst>
              <a:ext uri="{FF2B5EF4-FFF2-40B4-BE49-F238E27FC236}">
                <a16:creationId xmlns:a16="http://schemas.microsoft.com/office/drawing/2014/main" id="{406124BB-8E41-4042-9E22-762B8868CF4E}"/>
              </a:ext>
            </a:extLst>
          </p:cNvPr>
          <p:cNvPicPr>
            <a:picLocks noChangeAspect="1"/>
          </p:cNvPicPr>
          <p:nvPr/>
        </p:nvPicPr>
        <p:blipFill>
          <a:blip r:embed="rId3"/>
          <a:stretch>
            <a:fillRect/>
          </a:stretch>
        </p:blipFill>
        <p:spPr>
          <a:xfrm>
            <a:off x="-184230" y="-241702"/>
            <a:ext cx="20904280" cy="11703452"/>
          </a:xfrm>
          <a:prstGeom prst="rect">
            <a:avLst/>
          </a:prstGeom>
        </p:spPr>
      </p:pic>
    </p:spTree>
    <p:extLst>
      <p:ext uri="{BB962C8B-B14F-4D97-AF65-F5344CB8AC3E}">
        <p14:creationId xmlns:p14="http://schemas.microsoft.com/office/powerpoint/2010/main" val="29654631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3A68C882-2ED8-9B4F-B7A2-65AABBEFF350}"/>
              </a:ext>
            </a:extLst>
          </p:cNvPr>
          <p:cNvSpPr>
            <a:spLocks noGrp="1"/>
          </p:cNvSpPr>
          <p:nvPr>
            <p:ph type="title"/>
          </p:nvPr>
        </p:nvSpPr>
        <p:spPr/>
        <p:txBody>
          <a:bodyPr/>
          <a:lstStyle/>
          <a:p>
            <a:r>
              <a:rPr lang="en" altLang="zh-CN" b="0" dirty="0"/>
              <a:t>Continuous Delivery</a:t>
            </a:r>
            <a:endParaRPr lang="zh-CN" altLang="en-US" dirty="0"/>
          </a:p>
        </p:txBody>
      </p:sp>
    </p:spTree>
    <p:extLst>
      <p:ext uri="{BB962C8B-B14F-4D97-AF65-F5344CB8AC3E}">
        <p14:creationId xmlns:p14="http://schemas.microsoft.com/office/powerpoint/2010/main" val="212765509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3879850" y="2979753"/>
            <a:ext cx="12420599" cy="3016210"/>
          </a:xfrm>
        </p:spPr>
        <p:txBody>
          <a:bodyPr/>
          <a:lstStyle/>
          <a:p>
            <a:r>
              <a:rPr kumimoji="1" lang="en-US" altLang="zh-CN" dirty="0" err="1"/>
              <a:t>FaceBook</a:t>
            </a:r>
            <a:r>
              <a:rPr kumimoji="1" lang="zh-CN" altLang="en-US" dirty="0"/>
              <a:t>的最佳实践</a:t>
            </a:r>
            <a:br>
              <a:rPr kumimoji="1" lang="en-US" altLang="zh-CN" dirty="0"/>
            </a:br>
            <a:r>
              <a:rPr kumimoji="1" lang="zh-CN" altLang="en-US" dirty="0"/>
              <a:t>管理实践部分</a:t>
            </a:r>
          </a:p>
        </p:txBody>
      </p:sp>
      <p:sp>
        <p:nvSpPr>
          <p:cNvPr id="6" name="副标题 5"/>
          <p:cNvSpPr>
            <a:spLocks noGrp="1"/>
          </p:cNvSpPr>
          <p:nvPr>
            <p:ph type="subTitle" idx="4"/>
          </p:nvPr>
        </p:nvSpPr>
        <p:spPr/>
        <p:txBody>
          <a:bodyPr/>
          <a:lstStyle/>
          <a:p>
            <a:endParaRPr kumimoji="1" lang="zh-CN" alt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a:p>
        </p:txBody>
      </p:sp>
      <p:sp>
        <p:nvSpPr>
          <p:cNvPr id="3" name="Text Placeholder 2"/>
          <p:cNvSpPr>
            <a:spLocks noGrp="1"/>
          </p:cNvSpPr>
          <p:nvPr>
            <p:ph type="body" idx="1"/>
          </p:nvPr>
        </p:nvSpPr>
        <p:spPr/>
        <p:txBody>
          <a:bodyPr/>
          <a:lstStyle/>
          <a:p>
            <a:endParaRPr lang="zh-CN" alt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3879850" y="2979753"/>
            <a:ext cx="12420599" cy="3016210"/>
          </a:xfrm>
        </p:spPr>
        <p:txBody>
          <a:bodyPr/>
          <a:lstStyle/>
          <a:p>
            <a:r>
              <a:rPr kumimoji="1" lang="en-US" altLang="zh-CN" dirty="0" err="1"/>
              <a:t>FaceBook</a:t>
            </a:r>
            <a:r>
              <a:rPr kumimoji="1" lang="zh-CN" altLang="en-US" dirty="0"/>
              <a:t>的最佳实践</a:t>
            </a:r>
            <a:br>
              <a:rPr kumimoji="1" lang="en-US" altLang="zh-CN" dirty="0"/>
            </a:br>
            <a:r>
              <a:rPr kumimoji="1" lang="zh-CN" altLang="en-US" dirty="0"/>
              <a:t>工程实践部分</a:t>
            </a:r>
          </a:p>
        </p:txBody>
      </p:sp>
      <p:sp>
        <p:nvSpPr>
          <p:cNvPr id="6" name="副标题 5"/>
          <p:cNvSpPr>
            <a:spLocks noGrp="1"/>
          </p:cNvSpPr>
          <p:nvPr>
            <p:ph type="subTitle" idx="4"/>
          </p:nvPr>
        </p:nvSpPr>
        <p:spPr/>
        <p:txBody>
          <a:bodyPr/>
          <a:lstStyle/>
          <a:p>
            <a:endParaRPr kumimoji="1" lang="zh-CN" alt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a:p>
        </p:txBody>
      </p:sp>
      <p:sp>
        <p:nvSpPr>
          <p:cNvPr id="3" name="Text Placeholder 2"/>
          <p:cNvSpPr>
            <a:spLocks noGrp="1"/>
          </p:cNvSpPr>
          <p:nvPr>
            <p:ph type="body" idx="1"/>
          </p:nvPr>
        </p:nvSpPr>
        <p:spPr/>
        <p:txBody>
          <a:bodyPr/>
          <a:lstStyle/>
          <a:p>
            <a:endParaRPr lang="zh-CN" alt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3879850" y="2979753"/>
            <a:ext cx="12420599" cy="3016210"/>
          </a:xfrm>
        </p:spPr>
        <p:txBody>
          <a:bodyPr/>
          <a:lstStyle/>
          <a:p>
            <a:r>
              <a:rPr kumimoji="1" lang="en-US" altLang="zh-CN" dirty="0" err="1"/>
              <a:t>FaceBook</a:t>
            </a:r>
            <a:r>
              <a:rPr kumimoji="1" lang="zh-CN" altLang="en-US" dirty="0"/>
              <a:t>的给我们的启示</a:t>
            </a:r>
          </a:p>
        </p:txBody>
      </p:sp>
      <p:sp>
        <p:nvSpPr>
          <p:cNvPr id="6" name="副标题 5"/>
          <p:cNvSpPr>
            <a:spLocks noGrp="1"/>
          </p:cNvSpPr>
          <p:nvPr>
            <p:ph type="subTitle" idx="4"/>
          </p:nvPr>
        </p:nvSpPr>
        <p:spPr/>
        <p:txBody>
          <a:bodyPr/>
          <a:lstStyle/>
          <a:p>
            <a:endParaRPr kumimoji="1" lang="zh-CN" alt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a:p>
        </p:txBody>
      </p:sp>
      <p:sp>
        <p:nvSpPr>
          <p:cNvPr id="3" name="Text Placeholder 2"/>
          <p:cNvSpPr>
            <a:spLocks noGrp="1"/>
          </p:cNvSpPr>
          <p:nvPr>
            <p:ph type="body" idx="1"/>
          </p:nvPr>
        </p:nvSpPr>
        <p:spPr/>
        <p:txBody>
          <a:bodyPr/>
          <a:lstStyle/>
          <a:p>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3879850" y="2979753"/>
            <a:ext cx="12420599" cy="1508105"/>
          </a:xfrm>
        </p:spPr>
        <p:txBody>
          <a:bodyPr/>
          <a:lstStyle/>
          <a:p>
            <a:r>
              <a:rPr kumimoji="1" lang="en-US" altLang="zh-CN" dirty="0" err="1"/>
              <a:t>FaceBook</a:t>
            </a:r>
            <a:r>
              <a:rPr kumimoji="1" lang="zh-CN" altLang="en-US" dirty="0"/>
              <a:t>的公司简介</a:t>
            </a:r>
          </a:p>
        </p:txBody>
      </p:sp>
      <p:sp>
        <p:nvSpPr>
          <p:cNvPr id="6" name="副标题 5"/>
          <p:cNvSpPr>
            <a:spLocks noGrp="1"/>
          </p:cNvSpPr>
          <p:nvPr>
            <p:ph type="subTitle" idx="4"/>
          </p:nvPr>
        </p:nvSpPr>
        <p:spPr>
          <a:xfrm>
            <a:off x="2892514" y="5785347"/>
            <a:ext cx="14319071" cy="822960"/>
          </a:xfrm>
        </p:spPr>
        <p:txBody>
          <a:bodyPr/>
          <a:lstStyle/>
          <a:p>
            <a:r>
              <a:rPr kumimoji="1" lang="zh-CN" altLang="en-US"/>
              <a:t>一个社交网络服务网站</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3879850" y="2979753"/>
            <a:ext cx="12420599" cy="2616101"/>
          </a:xfrm>
        </p:spPr>
        <p:txBody>
          <a:bodyPr/>
          <a:lstStyle/>
          <a:p>
            <a:r>
              <a:rPr kumimoji="1" lang="en-US" altLang="zh-CN" dirty="0" err="1"/>
              <a:t>FaceBook</a:t>
            </a:r>
            <a:r>
              <a:rPr kumimoji="1" lang="zh-CN" altLang="en-US" dirty="0"/>
              <a:t>的其他内容</a:t>
            </a:r>
            <a:br>
              <a:rPr kumimoji="1" lang="en-US" altLang="zh-CN" dirty="0"/>
            </a:br>
            <a:r>
              <a:rPr kumimoji="1" lang="zh-CN" altLang="en-US" sz="7200" dirty="0"/>
              <a:t>亮点，教训，经验及其他</a:t>
            </a:r>
            <a:endParaRPr kumimoji="1" lang="zh-CN" altLang="en-US" dirty="0"/>
          </a:p>
        </p:txBody>
      </p:sp>
      <p:sp>
        <p:nvSpPr>
          <p:cNvPr id="6" name="副标题 5"/>
          <p:cNvSpPr>
            <a:spLocks noGrp="1"/>
          </p:cNvSpPr>
          <p:nvPr>
            <p:ph type="subTitle" idx="4"/>
          </p:nvPr>
        </p:nvSpPr>
        <p:spPr/>
        <p:txBody>
          <a:bodyPr/>
          <a:lstStyle/>
          <a:p>
            <a:endParaRPr kumimoji="1" lang="zh-CN" alt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a:p>
        </p:txBody>
      </p:sp>
      <p:sp>
        <p:nvSpPr>
          <p:cNvPr id="3" name="Text Placeholder 2"/>
          <p:cNvSpPr>
            <a:spLocks noGrp="1"/>
          </p:cNvSpPr>
          <p:nvPr>
            <p:ph type="body" idx="1"/>
          </p:nvPr>
        </p:nvSpPr>
        <p:spPr/>
        <p:txBody>
          <a:bodyPr/>
          <a:lstStyle/>
          <a:p>
            <a:endParaRPr lang="zh-CN" alt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3879850" y="2979753"/>
            <a:ext cx="12420599" cy="1508105"/>
          </a:xfrm>
        </p:spPr>
        <p:txBody>
          <a:bodyPr/>
          <a:lstStyle/>
          <a:p>
            <a:r>
              <a:rPr kumimoji="1" lang="zh-CN" altLang="en-US" dirty="0"/>
              <a:t>案例研究结束语</a:t>
            </a:r>
          </a:p>
        </p:txBody>
      </p:sp>
      <p:sp>
        <p:nvSpPr>
          <p:cNvPr id="6" name="副标题 5"/>
          <p:cNvSpPr>
            <a:spLocks noGrp="1"/>
          </p:cNvSpPr>
          <p:nvPr>
            <p:ph type="subTitle" idx="4"/>
          </p:nvPr>
        </p:nvSpPr>
        <p:spPr/>
        <p:txBody>
          <a:bodyPr/>
          <a:lstStyle/>
          <a:p>
            <a:endParaRPr kumimoji="1" lang="zh-CN" alt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a:p>
        </p:txBody>
      </p:sp>
      <p:sp>
        <p:nvSpPr>
          <p:cNvPr id="3" name="Text Placeholder 2"/>
          <p:cNvSpPr>
            <a:spLocks noGrp="1"/>
          </p:cNvSpPr>
          <p:nvPr>
            <p:ph type="body" idx="1"/>
          </p:nvPr>
        </p:nvSpPr>
        <p:spPr/>
        <p:txBody>
          <a:bodyPr/>
          <a:lstStyle/>
          <a:p>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a:p>
        </p:txBody>
      </p:sp>
      <p:sp>
        <p:nvSpPr>
          <p:cNvPr id="3" name="Text Placeholder 2"/>
          <p:cNvSpPr>
            <a:spLocks noGrp="1"/>
          </p:cNvSpPr>
          <p:nvPr>
            <p:ph type="body" idx="1"/>
          </p:nvPr>
        </p:nvSpPr>
        <p:spPr>
          <a:xfrm>
            <a:off x="1005204" y="2911475"/>
            <a:ext cx="18093691" cy="4986020"/>
          </a:xfrm>
        </p:spPr>
        <p:txBody>
          <a:bodyPr/>
          <a:lstStyle/>
          <a:p>
            <a:r>
              <a:rPr lang="zh-CN" altLang="en-US" dirty="0"/>
              <a:t>Founded in 2004, Facebook’s mission is to give people the power to build community and bring the world closer together. People use our products to stay connected with friends and family, to discover what’s going on in the world, and to share and express what matters to them.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3879850" y="2979753"/>
            <a:ext cx="12420599" cy="1508105"/>
          </a:xfrm>
        </p:spPr>
        <p:txBody>
          <a:bodyPr/>
          <a:lstStyle/>
          <a:p>
            <a:r>
              <a:rPr kumimoji="1" lang="en-US" altLang="zh-CN" dirty="0" err="1"/>
              <a:t>FaceBook</a:t>
            </a:r>
            <a:r>
              <a:rPr kumimoji="1" lang="zh-CN" altLang="en-US" dirty="0"/>
              <a:t>的组织文化</a:t>
            </a:r>
          </a:p>
        </p:txBody>
      </p:sp>
      <p:sp>
        <p:nvSpPr>
          <p:cNvPr id="6" name="副标题 5"/>
          <p:cNvSpPr>
            <a:spLocks noGrp="1"/>
          </p:cNvSpPr>
          <p:nvPr>
            <p:ph type="subTitle" idx="4"/>
          </p:nvPr>
        </p:nvSpPr>
        <p:spPr/>
        <p:txBody>
          <a:bodyPr/>
          <a:lstStyle/>
          <a:p>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a:p>
        </p:txBody>
      </p:sp>
      <p:sp>
        <p:nvSpPr>
          <p:cNvPr id="3" name="Text Placeholder 2"/>
          <p:cNvSpPr>
            <a:spLocks noGrp="1"/>
          </p:cNvSpPr>
          <p:nvPr>
            <p:ph type="body" idx="1"/>
          </p:nvPr>
        </p:nvSpPr>
        <p:spPr>
          <a:xfrm>
            <a:off x="1005204" y="2911475"/>
            <a:ext cx="18093691" cy="8310245"/>
          </a:xfrm>
        </p:spPr>
        <p:txBody>
          <a:bodyPr/>
          <a:lstStyle/>
          <a:p>
            <a:r>
              <a:rPr lang="zh-CN" altLang="en-US" dirty="0"/>
              <a:t>Through our family of apps and services, we're building a different kind of company that connects billions of people around the world, gives them ways to share what matters most to them, and helps bring people closer together. Whether we're creating new products or helping a small business expand its reach, people at Facebook are builders at heart. Our global teams are constantly iterating, solving problems, and working together to empower people around the world to build community and connect in meaningful ways.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16260</TotalTime>
  <Words>5934</Words>
  <Application>Microsoft Macintosh PowerPoint</Application>
  <PresentationFormat>自定义</PresentationFormat>
  <Paragraphs>583</Paragraphs>
  <Slides>63</Slides>
  <Notes>57</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63</vt:i4>
      </vt:variant>
    </vt:vector>
  </HeadingPairs>
  <TitlesOfParts>
    <vt:vector size="68" baseType="lpstr">
      <vt:lpstr>Microsoft YaHei</vt:lpstr>
      <vt:lpstr>PingFang-SC-Heavy</vt:lpstr>
      <vt:lpstr>Arial</vt:lpstr>
      <vt:lpstr>Calibri</vt:lpstr>
      <vt:lpstr>Office Theme</vt:lpstr>
      <vt:lpstr>PowerPoint 演示文稿</vt:lpstr>
      <vt:lpstr>案例研究者（以姓氏拼音排序）</vt:lpstr>
      <vt:lpstr>案例研究的自组织规则</vt:lpstr>
      <vt:lpstr>案例使用许可协议</vt:lpstr>
      <vt:lpstr>Agenda</vt:lpstr>
      <vt:lpstr>FaceBook的公司简介</vt:lpstr>
      <vt:lpstr>PowerPoint 演示文稿</vt:lpstr>
      <vt:lpstr>FaceBook的组织文化</vt:lpstr>
      <vt:lpstr>PowerPoint 演示文稿</vt:lpstr>
      <vt:lpstr>FaceBook的盈利模式</vt:lpstr>
      <vt:lpstr>Facebook2017年第四季度和全年业绩</vt:lpstr>
      <vt:lpstr>PowerPoint 演示文稿</vt:lpstr>
      <vt:lpstr>FaceBook的架构</vt:lpstr>
      <vt:lpstr>FaceBook的工具</vt:lpstr>
      <vt:lpstr>Continuous Delivery Landscape</vt:lpstr>
      <vt:lpstr>应用和数据</vt:lpstr>
      <vt:lpstr>DevOps </vt:lpstr>
      <vt:lpstr>实用工具 </vt:lpstr>
      <vt:lpstr>商业工具 </vt:lpstr>
      <vt:lpstr>FaceBook的DevOps之旅</vt:lpstr>
      <vt:lpstr>Facebook Development </vt:lpstr>
      <vt:lpstr>Facebook Deployment  </vt:lpstr>
      <vt:lpstr>DevOps Stages</vt:lpstr>
      <vt:lpstr>Version Control</vt:lpstr>
      <vt:lpstr>Continuous Delivery pipeline</vt:lpstr>
      <vt:lpstr>Continuous Delivery pipeline</vt:lpstr>
      <vt:lpstr>The practices relate to each other</vt:lpstr>
      <vt:lpstr>Continuous Deployment</vt:lpstr>
      <vt:lpstr>Continuous Deployment Tools</vt:lpstr>
      <vt:lpstr>Continuous Deployment Best Practices</vt:lpstr>
      <vt:lpstr>The Dark Launching Technique</vt:lpstr>
      <vt:lpstr>staged data acquisition</vt:lpstr>
      <vt:lpstr>PowerPoint 演示文稿</vt:lpstr>
      <vt:lpstr>Continuous delivery at scale</vt:lpstr>
      <vt:lpstr>Continuous Integration</vt:lpstr>
      <vt:lpstr>Continuous Integration</vt:lpstr>
      <vt:lpstr>A/B Testing  </vt:lpstr>
      <vt:lpstr>Continuous Deployment of Mobile Software </vt:lpstr>
      <vt:lpstr>The key challenge in deploying mobile software  </vt:lpstr>
      <vt:lpstr>The key challenge in deploying mobile software  </vt:lpstr>
      <vt:lpstr>MOBILE RELEASE CYCLE </vt:lpstr>
      <vt:lpstr>The overall architecture</vt:lpstr>
      <vt:lpstr>Deployment Activities -IOS </vt:lpstr>
      <vt:lpstr>Deployment Activities -Android </vt:lpstr>
      <vt:lpstr>Deployment Activities - Release Engineering Team   </vt:lpstr>
      <vt:lpstr>DATA COLLECTED </vt:lpstr>
      <vt:lpstr>ANALYSIS </vt:lpstr>
      <vt:lpstr>ANALYSIS </vt:lpstr>
      <vt:lpstr>Testing Principles at FB </vt:lpstr>
      <vt:lpstr>TESTING </vt:lpstr>
      <vt:lpstr>Tests and when they are run </vt:lpstr>
      <vt:lpstr>Tests and when they are run </vt:lpstr>
      <vt:lpstr>Continuous Delivery</vt:lpstr>
      <vt:lpstr>FaceBook的最佳实践 管理实践部分</vt:lpstr>
      <vt:lpstr>PowerPoint 演示文稿</vt:lpstr>
      <vt:lpstr>FaceBook的最佳实践 工程实践部分</vt:lpstr>
      <vt:lpstr>PowerPoint 演示文稿</vt:lpstr>
      <vt:lpstr>FaceBook的给我们的启示</vt:lpstr>
      <vt:lpstr>PowerPoint 演示文稿</vt:lpstr>
      <vt:lpstr>FaceBook的其他内容 亮点，教训，经验及其他</vt:lpstr>
      <vt:lpstr>PowerPoint 演示文稿</vt:lpstr>
      <vt:lpstr>案例研究结束语</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fm809</dc:creator>
  <cp:lastModifiedBy>潘 玉武</cp:lastModifiedBy>
  <cp:revision>198</cp:revision>
  <dcterms:created xsi:type="dcterms:W3CDTF">2019-09-21T07:48:42Z</dcterms:created>
  <dcterms:modified xsi:type="dcterms:W3CDTF">2019-10-25T03:00:06Z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2052-1.5.1.2195</vt:lpwstr>
  </property>
</Properties>
</file>